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62" r:id="rId4"/>
    <p:sldId id="263" r:id="rId5"/>
    <p:sldId id="264" r:id="rId6"/>
    <p:sldId id="258" r:id="rId7"/>
    <p:sldId id="259" r:id="rId8"/>
    <p:sldId id="257" r:id="rId9"/>
    <p:sldId id="260" r:id="rId10"/>
    <p:sldId id="266" r:id="rId11"/>
    <p:sldId id="272" r:id="rId12"/>
    <p:sldId id="274" r:id="rId13"/>
    <p:sldId id="275" r:id="rId14"/>
    <p:sldId id="276" r:id="rId15"/>
    <p:sldId id="277" r:id="rId16"/>
    <p:sldId id="279" r:id="rId17"/>
    <p:sldId id="281" r:id="rId18"/>
    <p:sldId id="268" r:id="rId19"/>
    <p:sldId id="283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71" autoAdjust="0"/>
  </p:normalViewPr>
  <p:slideViewPr>
    <p:cSldViewPr>
      <p:cViewPr varScale="1">
        <p:scale>
          <a:sx n="75" d="100"/>
          <a:sy n="75" d="100"/>
        </p:scale>
        <p:origin x="-10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B9935-7E0B-4961-859D-F564AC60E8AD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081BC-48E9-45DF-B8FF-635C8EECA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5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AC2C1D-E926-482D-A825-2B818FF9DC93}" type="slidenum">
              <a:rPr lang="ru-RU" altLang="ru-RU" smtClean="0"/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D1D2D8-328F-41F8-8733-D27A95B5A12B}" type="slidenum">
              <a:rPr lang="ru-RU" altLang="ru-RU" smtClean="0"/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56FEA4-DEF9-41A9-BF7A-D09EC84D7A94}" type="slidenum">
              <a:rPr lang="ru-RU" altLang="ru-RU" smtClean="0"/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D8A49C-BE43-41F4-9949-7835B13D3582}" type="slidenum">
              <a:rPr lang="ru-RU" altLang="ru-RU" smtClean="0"/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2B1401-93C8-4125-9096-D24B00F318CA}" type="slidenum">
              <a:rPr lang="ru-RU" altLang="ru-RU" smtClean="0"/>
              <a:pPr eaLnBrk="1" hangingPunct="1">
                <a:spcBef>
                  <a:spcPct val="0"/>
                </a:spcBef>
              </a:pPr>
              <a:t>15</a:t>
            </a:fld>
            <a:endParaRPr lang="ru-RU" alt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7477-CEE2-4B35-9E1C-F26761BCD01E}" type="datetime1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66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BFCA-D60C-4231-BD66-AB4B1013F8D4}" type="datetime1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8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5B810-DEC0-40AB-A4AC-B6D1F8FC0A29}" type="datetime1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29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F1AF1-4473-4335-BD45-11941A87F021}" type="datetime1">
              <a:rPr lang="ru-RU" altLang="ru-RU" smtClean="0">
                <a:solidFill>
                  <a:srgbClr val="000000"/>
                </a:solidFill>
              </a:rPr>
              <a:t>27.05.2021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Степной форум_8_06_2021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18A83-2DE8-4EB7-B951-7996A9F0C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2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88DA8-29ED-4CA3-B847-D20F7F740884}" type="datetime1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6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B0CA-30E9-47C8-BB67-19F266421393}" type="datetime1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9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BF0A-4F3B-42BA-AEE9-FF968DDF7148}" type="datetime1">
              <a:rPr lang="ru-RU" smtClean="0"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9751-749E-4EDC-90DE-307DD3E2F4A7}" type="datetime1">
              <a:rPr lang="ru-RU" smtClean="0"/>
              <a:t>27.05.2021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7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2584-D5D2-4F6A-82F0-E44B35245BD5}" type="datetime1">
              <a:rPr lang="ru-RU" smtClean="0"/>
              <a:t>27.05.2021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9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6A0EC-ABDA-4863-B103-52F9776FBC7B}" type="datetime1">
              <a:rPr lang="ru-RU" smtClean="0"/>
              <a:t>27.05.2021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2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1715-036E-4BE1-A7DA-6A5D66D80603}" type="datetime1">
              <a:rPr lang="ru-RU" smtClean="0"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0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913D-1236-4DF3-8027-817FB5D0E35B}" type="datetime1">
              <a:rPr lang="ru-RU" smtClean="0"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4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5F797-FB06-4C7D-9881-A2F0836FEA79}" type="datetime1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C5101-413F-46D6-AF07-3C2338C6E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tishkov@igras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savesteppe.org/ru/archives/12813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Изменения продуктивности степей России в 21 веке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 err="1" smtClean="0"/>
              <a:t>Царевская</a:t>
            </a:r>
            <a:r>
              <a:rPr lang="ru-RU" sz="2400" dirty="0" smtClean="0"/>
              <a:t> Н.Г., </a:t>
            </a:r>
            <a:r>
              <a:rPr lang="ru-RU" sz="2400" dirty="0" err="1" smtClean="0"/>
              <a:t>Белоновская</a:t>
            </a:r>
            <a:r>
              <a:rPr lang="ru-RU" sz="2400" dirty="0" smtClean="0"/>
              <a:t> Е.А., </a:t>
            </a:r>
            <a:r>
              <a:rPr lang="ru-RU" sz="2400" u="sng" dirty="0" smtClean="0"/>
              <a:t>Тишков А.А.</a:t>
            </a:r>
          </a:p>
          <a:p>
            <a:r>
              <a:rPr lang="ru-RU" sz="2400" u="sng" dirty="0" smtClean="0"/>
              <a:t>Институт географии </a:t>
            </a:r>
            <a:r>
              <a:rPr lang="ru-RU" sz="2400" u="sng" dirty="0" smtClean="0"/>
              <a:t>РАН</a:t>
            </a:r>
          </a:p>
          <a:p>
            <a:r>
              <a:rPr lang="en-US" u="sng" dirty="0" smtClean="0">
                <a:hlinkClick r:id="rId2"/>
              </a:rPr>
              <a:t>tishkov@igras</a:t>
            </a:r>
            <a:r>
              <a:rPr lang="en-US" u="sng" dirty="0" smtClean="0">
                <a:hlinkClick r:id="rId2"/>
              </a:rPr>
              <a:t>.ru</a:t>
            </a:r>
            <a:r>
              <a:rPr lang="en-US" u="sng" dirty="0" smtClean="0"/>
              <a:t> </a:t>
            </a:r>
            <a:endParaRPr lang="ru-RU" u="sng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5400"/>
            <a:ext cx="19399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Понятно, что наиболее эффективной формой борьбы с негативными глобальными последствиями для климата и окружающей среды антропогенной трансформации степных ландшафтов было и остается их сохранение в близком к естественному состоянии - в виде природных кормовых угодий (пастбищ, сенокосов) и </a:t>
            </a:r>
            <a:r>
              <a:rPr lang="ru-RU" dirty="0" err="1"/>
              <a:t>заповедывание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Основная </a:t>
            </a:r>
            <a:r>
              <a:rPr lang="ru-RU" dirty="0"/>
              <a:t>задача, в данном случае, состоит в том, чтобы и в азиатской и европейской частях ареала степей </a:t>
            </a:r>
            <a:r>
              <a:rPr lang="ru-RU" i="1" dirty="0"/>
              <a:t>сформировался экологический каркас</a:t>
            </a:r>
            <a:r>
              <a:rPr lang="ru-RU" dirty="0"/>
              <a:t> природных и </a:t>
            </a:r>
            <a:r>
              <a:rPr lang="ru-RU" dirty="0" err="1"/>
              <a:t>полуприродных</a:t>
            </a:r>
            <a:r>
              <a:rPr lang="ru-RU" dirty="0"/>
              <a:t> травяных экосистем (с фрагментами лесной и кустарниковой растительности), обладающий высокими </a:t>
            </a:r>
            <a:r>
              <a:rPr lang="ru-RU" dirty="0" err="1"/>
              <a:t>биопродукционными</a:t>
            </a:r>
            <a:r>
              <a:rPr lang="ru-RU" dirty="0"/>
              <a:t> качествами и способностью фиксировать до 1,5-2,0 т\га углерода в год. Именно такой уровень «</a:t>
            </a:r>
            <a:r>
              <a:rPr lang="ru-RU" dirty="0" err="1"/>
              <a:t>экосистемной</a:t>
            </a:r>
            <a:r>
              <a:rPr lang="ru-RU" dirty="0"/>
              <a:t> работы» обеспечивает сохранение и восстановление углеродного пула степных почв и выполнения ими глобальной </a:t>
            </a:r>
            <a:r>
              <a:rPr lang="ru-RU" dirty="0" err="1"/>
              <a:t>климато</a:t>
            </a:r>
            <a:r>
              <a:rPr lang="ru-RU" dirty="0"/>
              <a:t>- и водорегулирующей функции и функции глобального депонирования углерода.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7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100" smtClean="0"/>
              <a:t>Степной форум_8_06_2021</a:t>
            </a:r>
            <a:endParaRPr lang="ru-RU" altLang="ru-RU" sz="1100" dirty="0"/>
          </a:p>
        </p:txBody>
      </p:sp>
      <p:sp>
        <p:nvSpPr>
          <p:cNvPr id="10243" name="AutoShape 2"/>
          <p:cNvSpPr>
            <a:spLocks noGrp="1" noChangeArrowheads="1"/>
          </p:cNvSpPr>
          <p:nvPr>
            <p:ph type="title"/>
          </p:nvPr>
        </p:nvSpPr>
        <p:spPr>
          <a:xfrm>
            <a:off x="35496" y="332656"/>
            <a:ext cx="9108504" cy="10080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2000" dirty="0" smtClean="0"/>
              <a:t>Факторы, «усложняющие» </a:t>
            </a:r>
            <a:r>
              <a:rPr lang="ru-RU" altLang="ru-RU" sz="2000" dirty="0" smtClean="0"/>
              <a:t>восстановительные сукцессии степей: (1) </a:t>
            </a:r>
            <a:r>
              <a:rPr lang="ru-RU" altLang="ru-RU" sz="2000" dirty="0" err="1" smtClean="0"/>
              <a:t>постагрогенный</a:t>
            </a:r>
            <a:r>
              <a:rPr lang="ru-RU" altLang="ru-RU" sz="2000" dirty="0" smtClean="0"/>
              <a:t> </a:t>
            </a:r>
            <a:r>
              <a:rPr lang="ru-RU" altLang="ru-RU" sz="2000" dirty="0" smtClean="0"/>
              <a:t>характер большинства из них (побывали залежами, неоднократно горели, использовались как сенокосы и пастбища, другой почвенный пул семян</a:t>
            </a:r>
            <a:r>
              <a:rPr lang="ru-RU" altLang="ru-RU" sz="2000" dirty="0" smtClean="0"/>
              <a:t>) и незавершенность процесса накопления гумуса</a:t>
            </a:r>
            <a:endParaRPr lang="ru-RU" altLang="ru-RU" sz="2000" dirty="0" smtClean="0"/>
          </a:p>
        </p:txBody>
      </p:sp>
      <p:pic>
        <p:nvPicPr>
          <p:cNvPr id="1024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7018" r="6854" b="8531"/>
          <a:stretch>
            <a:fillRect/>
          </a:stretch>
        </p:blipFill>
        <p:spPr>
          <a:xfrm>
            <a:off x="395536" y="2930344"/>
            <a:ext cx="3600450" cy="3200400"/>
          </a:xfrm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114823" cy="276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3170181" cy="211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840242" y="1700808"/>
            <a:ext cx="3052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И все это были залежи!!!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(</a:t>
            </a:r>
            <a:r>
              <a:rPr lang="ru-RU" altLang="ru-RU" sz="1800" dirty="0">
                <a:solidFill>
                  <a:srgbClr val="FF0000"/>
                </a:solidFill>
              </a:rPr>
              <a:t>Как выяснилось </a:t>
            </a:r>
            <a:r>
              <a:rPr lang="ru-RU" altLang="ru-RU" sz="1800" dirty="0" smtClean="0">
                <a:solidFill>
                  <a:srgbClr val="FF0000"/>
                </a:solidFill>
              </a:rPr>
              <a:t>позже …)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509120"/>
            <a:ext cx="3024336" cy="20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2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100" smtClean="0"/>
              <a:t>Степной форум_8_06_2021</a:t>
            </a:r>
            <a:endParaRPr lang="ru-RU" altLang="ru-RU" sz="1100" dirty="0"/>
          </a:p>
        </p:txBody>
      </p:sp>
      <p:sp>
        <p:nvSpPr>
          <p:cNvPr id="12291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532812" cy="10795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2000" dirty="0" smtClean="0"/>
              <a:t>Но флуктуации состава и структуры </a:t>
            </a:r>
            <a:r>
              <a:rPr lang="ru-RU" altLang="ru-RU" sz="2000" dirty="0" smtClean="0"/>
              <a:t>степей, а соответственно и продуктивности,  </a:t>
            </a:r>
            <a:r>
              <a:rPr lang="ru-RU" altLang="ru-RU" sz="2000" dirty="0" smtClean="0"/>
              <a:t>часто шире, чем изменения в сукцессии (признак </a:t>
            </a:r>
            <a:r>
              <a:rPr lang="ru-RU" altLang="ru-RU" sz="2000" dirty="0" smtClean="0">
                <a:solidFill>
                  <a:srgbClr val="FF0000"/>
                </a:solidFill>
              </a:rPr>
              <a:t>вторичности </a:t>
            </a:r>
            <a:r>
              <a:rPr lang="ru-RU" altLang="ru-RU" sz="2000" dirty="0" smtClean="0"/>
              <a:t>современных степей - их пирогенной, пасквальной или постагрогенной истории)</a:t>
            </a:r>
            <a:r>
              <a:rPr lang="ru-RU" altLang="ru-RU" sz="2400" dirty="0" smtClean="0"/>
              <a:t> </a:t>
            </a:r>
          </a:p>
        </p:txBody>
      </p:sp>
      <p:pic>
        <p:nvPicPr>
          <p:cNvPr id="1229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4781315" y="3789040"/>
            <a:ext cx="4252831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20-30% видов растений могут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в отдельные годы не проявляться,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/>
              <a:t>происходят </a:t>
            </a:r>
            <a:r>
              <a:rPr lang="ru-RU" altLang="ru-RU" sz="1800" dirty="0"/>
              <a:t>смены доминантов,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/>
              <a:t>формируются </a:t>
            </a:r>
            <a:r>
              <a:rPr lang="ru-RU" altLang="ru-RU" sz="1800" dirty="0"/>
              <a:t>«злаковые» или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«бобовые» пятна, зоогенные нару-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шения и пр. После пала </a:t>
            </a:r>
            <a:r>
              <a:rPr lang="ru-RU" altLang="ru-RU" sz="1800" dirty="0" smtClean="0"/>
              <a:t>или выпаса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/>
              <a:t>может исчезнуть  </a:t>
            </a:r>
            <a:r>
              <a:rPr lang="ru-RU" altLang="ru-RU" sz="1800" dirty="0"/>
              <a:t>меньше </a:t>
            </a:r>
            <a:r>
              <a:rPr lang="ru-RU" altLang="ru-RU" sz="1800" dirty="0" smtClean="0"/>
              <a:t>видов, чем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/>
              <a:t>при погодичных флуктуациях </a:t>
            </a:r>
            <a:r>
              <a:rPr lang="ru-RU" altLang="ru-RU" sz="18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724236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2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100" smtClean="0"/>
              <a:t>Степной форум_8_06_2021</a:t>
            </a:r>
            <a:endParaRPr lang="ru-RU" altLang="ru-RU" sz="1100" dirty="0"/>
          </a:p>
        </p:txBody>
      </p:sp>
      <p:sp>
        <p:nvSpPr>
          <p:cNvPr id="1331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>
                <a:solidFill>
                  <a:srgbClr val="FF0000"/>
                </a:solidFill>
              </a:rPr>
              <a:t>Вопрос  второй.</a:t>
            </a:r>
            <a:r>
              <a:rPr lang="ru-RU" altLang="ru-RU" sz="3200" dirty="0"/>
              <a:t> Продолжительность </a:t>
            </a:r>
            <a:r>
              <a:rPr lang="ru-RU" altLang="ru-RU" sz="3200" dirty="0" smtClean="0"/>
              <a:t>сукцессий степей</a:t>
            </a:r>
          </a:p>
        </p:txBody>
      </p:sp>
      <p:graphicFrame>
        <p:nvGraphicFramePr>
          <p:cNvPr id="10240" name="Group 0"/>
          <p:cNvGraphicFramePr>
            <a:graphicFrameLocks noGrp="1"/>
          </p:cNvGraphicFramePr>
          <p:nvPr>
            <p:ph type="tbl" idx="1"/>
          </p:nvPr>
        </p:nvGraphicFramePr>
        <p:xfrm>
          <a:off x="838200" y="2362200"/>
          <a:ext cx="7693025" cy="3200400"/>
        </p:xfrm>
        <a:graphic>
          <a:graphicData uri="http://schemas.openxmlformats.org/drawingml/2006/table">
            <a:tbl>
              <a:tblPr/>
              <a:tblGrid>
                <a:gridCol w="2098675"/>
                <a:gridCol w="1460500"/>
                <a:gridCol w="2211388"/>
                <a:gridCol w="1922462"/>
              </a:tblGrid>
              <a:tr h="977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Луговые и типичные степи на осушенных озерных террасах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100-110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Иссык-кульская котловина, Киргизия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Криницкая, Кожевникова, 1978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9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Луговые степи на речных террасах 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Восточно-европейской равнины, Курская область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Тишков, 1986, 1994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7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Высокогорные степи, на разновозрастных моренах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Долина р. Ронгбук, окрестности горы Эверест, Тибет, Китай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Тишков, 2007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75856" y="1772816"/>
            <a:ext cx="254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Первичные сукцессии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721236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2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100" smtClean="0"/>
              <a:t>Степной форум_8_06_2021</a:t>
            </a:r>
            <a:endParaRPr lang="ru-RU" altLang="ru-RU" sz="1100" dirty="0"/>
          </a:p>
        </p:txBody>
      </p:sp>
      <p:sp>
        <p:nvSpPr>
          <p:cNvPr id="14339" name="AutoShape 2"/>
          <p:cNvSpPr>
            <a:spLocks noGrp="1" noChangeArrowheads="1"/>
          </p:cNvSpPr>
          <p:nvPr>
            <p:ph type="title"/>
          </p:nvPr>
        </p:nvSpPr>
        <p:spPr>
          <a:xfrm>
            <a:off x="323528" y="44624"/>
            <a:ext cx="8229600" cy="792088"/>
          </a:xfrm>
        </p:spPr>
        <p:txBody>
          <a:bodyPr/>
          <a:lstStyle/>
          <a:p>
            <a:pPr eaLnBrk="1" hangingPunct="1"/>
            <a:r>
              <a:rPr lang="ru-RU" altLang="ru-RU" sz="2800" dirty="0" smtClean="0"/>
              <a:t>Продолжительность сукцессий степей</a:t>
            </a:r>
          </a:p>
        </p:txBody>
      </p:sp>
      <p:graphicFrame>
        <p:nvGraphicFramePr>
          <p:cNvPr id="12288" name="Group 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43132422"/>
              </p:ext>
            </p:extLst>
          </p:nvPr>
        </p:nvGraphicFramePr>
        <p:xfrm>
          <a:off x="827584" y="1196752"/>
          <a:ext cx="7693025" cy="4693920"/>
        </p:xfrm>
        <a:graphic>
          <a:graphicData uri="http://schemas.openxmlformats.org/drawingml/2006/table">
            <a:tbl>
              <a:tblPr/>
              <a:tblGrid>
                <a:gridCol w="2098675"/>
                <a:gridCol w="1460500"/>
                <a:gridCol w="2211388"/>
                <a:gridCol w="1922462"/>
              </a:tblGrid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Злаковые прерии, залежи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Штат Саскачеван, Канада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Тишков, 1994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Луговая злаково-разнотравная степь, залежь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Курская область, Россия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Цыбанова, 1982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Луговая злаково-разнотравная степь, залежь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Курская область, Россия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Тишков, 1994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Луговая злаково-разнотравная степь, залежь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60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Курская область, Россия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Филатова, 2005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Луговая злаково-разнотравная степь, залежь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Сумская область, Украина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Тишков, 1986, 1993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Луговые степи на меловых отложениях, залежи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55-60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Заповедник Белогорье, Воронежская область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Панкратова, 2009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Ковыльная степь, залежь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Заповедник Аскания-Нова, Украина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Тюлина, 1930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90568" y="722386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Вторичные сукцессии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2348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100" smtClean="0"/>
              <a:t>Степной форум_8_06_2021</a:t>
            </a:r>
            <a:endParaRPr lang="ru-RU" altLang="ru-RU" sz="1100" dirty="0"/>
          </a:p>
        </p:txBody>
      </p:sp>
      <p:sp>
        <p:nvSpPr>
          <p:cNvPr id="15363" name="AutoShape 2"/>
          <p:cNvSpPr>
            <a:spLocks noGrp="1" noChangeArrowheads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/>
          <a:lstStyle/>
          <a:p>
            <a:pPr eaLnBrk="1" hangingPunct="1"/>
            <a:r>
              <a:rPr lang="ru-RU" altLang="ru-RU" sz="2400" dirty="0" smtClean="0">
                <a:solidFill>
                  <a:srgbClr val="FF0000"/>
                </a:solidFill>
              </a:rPr>
              <a:t>Важный вопрос для оценки трендов продуктивности и углеродного баланса</a:t>
            </a:r>
            <a:r>
              <a:rPr lang="ru-RU" altLang="ru-RU" sz="2400" dirty="0" smtClean="0">
                <a:solidFill>
                  <a:srgbClr val="FF0000"/>
                </a:solidFill>
              </a:rPr>
              <a:t> </a:t>
            </a:r>
            <a:r>
              <a:rPr lang="ru-RU" altLang="ru-RU" sz="2400" dirty="0" smtClean="0"/>
              <a:t>– </a:t>
            </a:r>
            <a:r>
              <a:rPr lang="ru-RU" altLang="ru-RU" sz="2400" dirty="0" smtClean="0"/>
              <a:t> взаимодействие степи </a:t>
            </a:r>
            <a:r>
              <a:rPr lang="ru-RU" altLang="ru-RU" sz="2400" dirty="0" smtClean="0"/>
              <a:t>и леса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 smtClean="0"/>
              <a:t>Ключевой вопрос сукцессионной динамики в степях (особенно в луговых) - высокая вероятность </a:t>
            </a:r>
            <a:r>
              <a:rPr lang="ru-RU" altLang="ru-RU" sz="1800" i="1" dirty="0" smtClean="0"/>
              <a:t>продолжения сукцессии </a:t>
            </a:r>
            <a:r>
              <a:rPr lang="ru-RU" altLang="ru-RU" sz="1800" dirty="0" smtClean="0"/>
              <a:t>и </a:t>
            </a:r>
            <a:r>
              <a:rPr lang="ru-RU" altLang="ru-RU" sz="1800" b="1" dirty="0" smtClean="0"/>
              <a:t>формирование лесной растительности</a:t>
            </a:r>
            <a:r>
              <a:rPr lang="ru-RU" altLang="ru-RU" sz="1800" dirty="0" smtClean="0"/>
              <a:t> </a:t>
            </a:r>
            <a:r>
              <a:rPr lang="ru-RU" altLang="ru-RU" sz="1800" dirty="0" smtClean="0">
                <a:solidFill>
                  <a:srgbClr val="FF0000"/>
                </a:solidFill>
              </a:rPr>
              <a:t>(при отсутствии выпаса и пожаров)</a:t>
            </a:r>
            <a:r>
              <a:rPr lang="ru-RU" altLang="ru-RU" sz="1800" dirty="0" smtClean="0"/>
              <a:t> не только на транзитных и транзитно-аккумулятивных, но и на автоморфных позициях, что мы и наблюдаем во влажные периоды. При этом длительность эволюционной трансформации автоморфных черноземов в серые лесные почвы определяется литологическим составом материнских пород и составляет: </a:t>
            </a:r>
            <a:r>
              <a:rPr lang="ru-RU" altLang="ru-RU" sz="1800" dirty="0" smtClean="0">
                <a:solidFill>
                  <a:srgbClr val="FF0000"/>
                </a:solidFill>
              </a:rPr>
              <a:t>на песках и супесях 1000-1500 лет, на легких суглинках около 1500 лет, на средних суглинках 1500-2000 лет, на тяжелых суглинках 2000-2400 лет, на глинах более 2400 лет (Чендев, 2005).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 smtClean="0"/>
              <a:t>Стадиальность эволюционной трансформации черноземов в серые лесные почвы и наоборот определяется естественными флуктуациями климата - в течение кратковременных эпизодов его аридизации происходил возврат почв на исходные </a:t>
            </a:r>
            <a:r>
              <a:rPr lang="ru-RU" altLang="ru-RU" sz="1800" dirty="0" smtClean="0"/>
              <a:t>позиции</a:t>
            </a:r>
            <a:r>
              <a:rPr lang="ru-RU" altLang="ru-RU" sz="1800" dirty="0" smtClean="0"/>
              <a:t>, в </a:t>
            </a:r>
            <a:r>
              <a:rPr lang="ru-RU" altLang="ru-RU" sz="1800" dirty="0" err="1" smtClean="0"/>
              <a:t>т.ч</a:t>
            </a:r>
            <a:r>
              <a:rPr lang="ru-RU" altLang="ru-RU" sz="1800" dirty="0" smtClean="0"/>
              <a:t>. И параметры стока углерода.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1800" dirty="0" smtClean="0"/>
              <a:t>Текущий сток – </a:t>
            </a:r>
            <a:r>
              <a:rPr lang="en-US" altLang="ru-RU" sz="1800" dirty="0" smtClean="0"/>
              <a:t>NPP </a:t>
            </a:r>
            <a:r>
              <a:rPr lang="ru-RU" altLang="ru-RU" sz="1800" dirty="0" smtClean="0"/>
              <a:t>у восстанавливающей степной экосистемы и молодого леса на черноземе может быть одинаковым - </a:t>
            </a:r>
            <a:r>
              <a:rPr lang="ru-RU" altLang="ru-RU" sz="1800" dirty="0"/>
              <a:t>1,5-2,0 т/га в </a:t>
            </a:r>
            <a:r>
              <a:rPr lang="ru-RU" altLang="ru-RU" sz="1800" dirty="0" smtClean="0"/>
              <a:t>год, но степь в итоге дает эффект более продолжительной аккумуляции углерода и, соответственно, более эффективно выполняет климаторегулирующую функцию! </a:t>
            </a:r>
            <a:endParaRPr lang="ru-RU" altLang="ru-RU" sz="1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240255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408" y="188640"/>
            <a:ext cx="7992888" cy="588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Климатические изменения усиливают среди растительных сообществ конкуренцию «за место» в ландшафте. Но не только леса и степи. Например, А.В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. Хорошев (2020, 2021) </a:t>
            </a:r>
            <a:r>
              <a:rPr lang="ru-RU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подтвердил, 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что одним из механизмов стабильности продукционного процесса в условиях степей Южного Урала являются </a:t>
            </a:r>
            <a:r>
              <a:rPr lang="ru-RU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пространственные </a:t>
            </a:r>
            <a:r>
              <a:rPr lang="ru-RU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внутриландшафтные</a:t>
            </a:r>
            <a:r>
              <a:rPr lang="ru-RU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перестройки растительности и различия в ее реакции на изменения климата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ru-RU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На 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волне глобальных перестроек климата, которые проявляются в степях в тренде роста среднегодовых температур и повышения количества осадков в </a:t>
            </a:r>
            <a:r>
              <a:rPr lang="ru-RU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конце ХХ 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в. и в начале </a:t>
            </a:r>
            <a:r>
              <a:rPr lang="en-US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XXI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 в. дистанционными (через </a:t>
            </a:r>
            <a:r>
              <a:rPr lang="ru-RU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NDVI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) и наземными измерениями (учеты </a:t>
            </a:r>
            <a:r>
              <a:rPr lang="ru-RU" dirty="0" err="1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фитомассы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) </a:t>
            </a:r>
            <a:r>
              <a:rPr lang="ru-RU" i="1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выявлялся заметный тренд роста </a:t>
            </a:r>
            <a:r>
              <a:rPr lang="ru-RU" i="1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надземной </a:t>
            </a:r>
            <a:r>
              <a:rPr lang="ru-RU" i="1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первичной продукции </a:t>
            </a:r>
            <a:r>
              <a:rPr lang="ru-RU" i="1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безлесных </a:t>
            </a:r>
            <a:r>
              <a:rPr lang="ru-RU" i="1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ландшафтов России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. В первую очередь, это было показано для тундровой зоны («позеленение» тундры), для степей и полупустынь Прикаспийской низменности и связывалось с ростом средних температур воздуха в вегетационный период, а для степей еще и </a:t>
            </a:r>
            <a:r>
              <a:rPr lang="ru-RU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ростом влагозапасов </a:t>
            </a:r>
            <a:r>
              <a:rPr lang="ru-RU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в почве (Тишков и др., 2015; Белоновская и др., 2016; Тишков и др., 2018-2021). </a:t>
            </a:r>
            <a:endParaRPr lang="en-US" sz="2400" dirty="0"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dirty="0" smtClean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В </a:t>
            </a:r>
            <a:r>
              <a:rPr lang="en-US" dirty="0" smtClean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XXI</a:t>
            </a:r>
            <a:r>
              <a:rPr lang="ru-RU" dirty="0" smtClean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в. по мере роста засушливости климата тренд поменялся</a:t>
            </a:r>
            <a:endParaRPr lang="ru-RU" dirty="0" smtClean="0">
              <a:solidFill>
                <a:srgbClr val="FF0000"/>
              </a:solidFill>
              <a:latin typeface="Tahoma"/>
              <a:ea typeface="Times New Roman"/>
              <a:cs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33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40265"/>
              </p:ext>
            </p:extLst>
          </p:nvPr>
        </p:nvGraphicFramePr>
        <p:xfrm>
          <a:off x="1331640" y="1268760"/>
          <a:ext cx="7128791" cy="4504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1766"/>
                <a:gridCol w="1175883"/>
                <a:gridCol w="1249376"/>
                <a:gridCol w="1198394"/>
                <a:gridCol w="1153372"/>
              </a:tblGrid>
              <a:tr h="1475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effectLst/>
                        </a:rPr>
                        <a:t>Зональные ландшафты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effectLst/>
                        </a:rPr>
                        <a:t>Запас </a:t>
                      </a:r>
                      <a:r>
                        <a:rPr lang="ru-RU" sz="1600" b="1" dirty="0" err="1">
                          <a:effectLst/>
                        </a:rPr>
                        <a:t>фитомассы</a:t>
                      </a:r>
                      <a:r>
                        <a:rPr lang="ru-RU" sz="1600" b="1" dirty="0">
                          <a:effectLst/>
                        </a:rPr>
                        <a:t>, т/га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effectLst/>
                        </a:rPr>
                        <a:t>Запас </a:t>
                      </a:r>
                      <a:r>
                        <a:rPr lang="ru-RU" sz="1600" b="1" dirty="0" err="1">
                          <a:effectLst/>
                        </a:rPr>
                        <a:t>мортмассы</a:t>
                      </a:r>
                      <a:r>
                        <a:rPr lang="ru-RU" sz="1600" b="1" dirty="0">
                          <a:effectLst/>
                        </a:rPr>
                        <a:t>, т/га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effectLst/>
                        </a:rPr>
                        <a:t>Продукция,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effectLst/>
                        </a:rPr>
                        <a:t>т/га в год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Современный тренд продуктивности, %%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957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00B050"/>
                          </a:solidFill>
                          <a:effectLst/>
                        </a:rPr>
                        <a:t>Широколиственные леса в границах степной зоны</a:t>
                      </a:r>
                      <a:endParaRPr lang="ru-RU" sz="1600" b="1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</a:rPr>
                        <a:t>350,0-500,0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</a:rPr>
                        <a:t>40,0-80,0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</a:rPr>
                        <a:t>12,0-25,0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+ 1,5-2,0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517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Луговые степи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15,0-30,0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10,0-20,0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18,0-25,0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- 6,0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517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Настоящие степи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10,0-30,0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10,0-15,0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15,0-20,0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- 9,0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517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Сухие степи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8,0-15,0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8,0-12,0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6,0-15,0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- 9,0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517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Опустыненные степи 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5,0-10,0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</a:rPr>
                        <a:t>10,0-12,0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4,0-8,0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- 11,0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83622"/>
            <a:ext cx="88569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Зональная дифференциация продукционных характеристик природных ландшафтов степной зоны (Базилевич и др., 1986; Тишков, 2005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) и их современный тренд, %%/10 лет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6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4" y="477445"/>
            <a:ext cx="91380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</a:t>
            </a:r>
            <a:r>
              <a:rPr lang="ru-RU" sz="1600" dirty="0" smtClean="0"/>
              <a:t>читывая </a:t>
            </a:r>
            <a:r>
              <a:rPr lang="ru-RU" sz="1600" dirty="0"/>
              <a:t>требования статей 3 и 4 Рамочной конвенции ООН по изменениям климата необходимо содействовать рациональному использованию природных «поглотителей и накопителей всех парниковых газов», лучшими из которых в Северной Евразии были и остаются  высокопродуктивные и </a:t>
            </a:r>
            <a:r>
              <a:rPr lang="ru-RU" sz="1600" dirty="0" err="1"/>
              <a:t>углеродоемкие</a:t>
            </a:r>
            <a:r>
              <a:rPr lang="ru-RU" sz="1600" dirty="0"/>
              <a:t> степи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Необходимо </a:t>
            </a:r>
            <a:r>
              <a:rPr lang="ru-RU" sz="1600" dirty="0"/>
              <a:t>выделить </a:t>
            </a:r>
            <a:r>
              <a:rPr lang="ru-RU" sz="1600" i="1" dirty="0"/>
              <a:t>некоторые «научные и технические вопросы»,</a:t>
            </a:r>
            <a:r>
              <a:rPr lang="ru-RU" sz="1600" dirty="0"/>
              <a:t> </a:t>
            </a:r>
            <a:r>
              <a:rPr lang="ru-RU" sz="1600" i="1" dirty="0"/>
              <a:t>которые</a:t>
            </a:r>
            <a:r>
              <a:rPr lang="ru-RU" sz="1600" dirty="0"/>
              <a:t> </a:t>
            </a:r>
            <a:r>
              <a:rPr lang="ru-RU" sz="1600" i="1" dirty="0" smtClean="0"/>
              <a:t>важны для </a:t>
            </a:r>
            <a:r>
              <a:rPr lang="ru-RU" sz="1600" dirty="0" smtClean="0"/>
              <a:t>Пост-Киотских</a:t>
            </a:r>
            <a:r>
              <a:rPr lang="ru-RU" sz="1600" dirty="0"/>
              <a:t> </a:t>
            </a:r>
            <a:r>
              <a:rPr lang="ru-RU" sz="1600" dirty="0" smtClean="0"/>
              <a:t>(в рамках Парижского соглашения)</a:t>
            </a:r>
            <a:r>
              <a:rPr lang="ru-RU" sz="1600" dirty="0" smtClean="0"/>
              <a:t> </a:t>
            </a:r>
            <a:r>
              <a:rPr lang="ru-RU" sz="1600" i="1" dirty="0"/>
              <a:t> в отношении изучения продуктивности</a:t>
            </a:r>
            <a:r>
              <a:rPr lang="ru-RU" sz="1600" dirty="0"/>
              <a:t> степей и способности их депонировать углерод:</a:t>
            </a:r>
          </a:p>
          <a:p>
            <a:pPr lvl="0"/>
            <a:r>
              <a:rPr lang="ru-RU" sz="1600" dirty="0" smtClean="0"/>
              <a:t>- совершенствование </a:t>
            </a:r>
            <a:r>
              <a:rPr lang="ru-RU" sz="1600" dirty="0"/>
              <a:t>системы оценки площадей, занимаемых сохранившимися экосистемами степей и их антропогенных модификаций (для экстраполяции </a:t>
            </a:r>
            <a:r>
              <a:rPr lang="ru-RU" sz="1600" dirty="0" smtClean="0"/>
              <a:t>дистанционных </a:t>
            </a:r>
            <a:r>
              <a:rPr lang="ru-RU" sz="1600" dirty="0"/>
              <a:t>и </a:t>
            </a:r>
            <a:r>
              <a:rPr lang="ru-RU" sz="1600" dirty="0" err="1" smtClean="0"/>
              <a:t>наземныхданных</a:t>
            </a:r>
            <a:r>
              <a:rPr lang="ru-RU" sz="1600" dirty="0" smtClean="0"/>
              <a:t> </a:t>
            </a:r>
            <a:r>
              <a:rPr lang="ru-RU" sz="1600" dirty="0"/>
              <a:t>по запасам и продукции степной растительности и депонированию </a:t>
            </a:r>
            <a:r>
              <a:rPr lang="ru-RU" sz="1600" dirty="0" smtClean="0"/>
              <a:t>углерода);</a:t>
            </a:r>
            <a:endParaRPr lang="ru-RU" sz="1600" dirty="0"/>
          </a:p>
          <a:p>
            <a:pPr lvl="0"/>
            <a:r>
              <a:rPr lang="ru-RU" sz="1600" dirty="0" smtClean="0"/>
              <a:t>- детальный </a:t>
            </a:r>
            <a:r>
              <a:rPr lang="ru-RU" sz="1600" dirty="0"/>
              <a:t>количественный анализ биогенных (</a:t>
            </a:r>
            <a:r>
              <a:rPr lang="ru-RU" sz="1600" dirty="0" err="1"/>
              <a:t>фитомасса</a:t>
            </a:r>
            <a:r>
              <a:rPr lang="ru-RU" sz="1600" dirty="0"/>
              <a:t>, первичная продукция, </a:t>
            </a:r>
            <a:r>
              <a:rPr lang="ru-RU" sz="1600" dirty="0" err="1"/>
              <a:t>мортмасса</a:t>
            </a:r>
            <a:r>
              <a:rPr lang="ru-RU" sz="1600" dirty="0"/>
              <a:t>) и почвенных (гумус, органоминеральные соединения) компонентов цикла </a:t>
            </a:r>
            <a:r>
              <a:rPr lang="ru-RU" sz="1600" dirty="0" smtClean="0"/>
              <a:t>углерода;</a:t>
            </a:r>
            <a:endParaRPr lang="ru-RU" sz="1600" dirty="0"/>
          </a:p>
          <a:p>
            <a:pPr lvl="0"/>
            <a:r>
              <a:rPr lang="ru-RU" sz="1600" dirty="0" smtClean="0"/>
              <a:t>- синтез </a:t>
            </a:r>
            <a:r>
              <a:rPr lang="ru-RU" sz="1600" dirty="0"/>
              <a:t>данных по балансу углерода в экосистемах степей с учетом его модификаций </a:t>
            </a:r>
            <a:r>
              <a:rPr lang="ru-RU" sz="1600" dirty="0" smtClean="0"/>
              <a:t>- </a:t>
            </a:r>
            <a:r>
              <a:rPr lang="ru-RU" sz="1600" dirty="0"/>
              <a:t>распашка, сельскохозяйственные палы, </a:t>
            </a:r>
            <a:r>
              <a:rPr lang="ru-RU" sz="1600" dirty="0" smtClean="0"/>
              <a:t>выпас</a:t>
            </a:r>
            <a:r>
              <a:rPr lang="ru-RU" sz="1600" dirty="0"/>
              <a:t>, залежные сукцессии, инвазии чужеродных видов;</a:t>
            </a:r>
          </a:p>
          <a:p>
            <a:pPr lvl="0"/>
            <a:r>
              <a:rPr lang="ru-RU" sz="1600" dirty="0" smtClean="0"/>
              <a:t>- создание </a:t>
            </a:r>
            <a:r>
              <a:rPr lang="ru-RU" sz="1600" dirty="0"/>
              <a:t>(восстановление) сети стационаров в границах степной зоны Северной Евразии, осуществляющих мониторинг (на единой методической основе) продуктивности  степной растительности и мониторинг депонирования и эмиссии </a:t>
            </a:r>
            <a:r>
              <a:rPr lang="ru-RU" sz="1600" dirty="0" smtClean="0"/>
              <a:t>СО</a:t>
            </a:r>
            <a:r>
              <a:rPr lang="ru-RU" sz="1600" baseline="-25000" dirty="0" smtClean="0"/>
              <a:t>2</a:t>
            </a:r>
            <a:r>
              <a:rPr lang="ru-RU" sz="1600" dirty="0" smtClean="0"/>
              <a:t>;</a:t>
            </a:r>
            <a:endParaRPr lang="ru-RU" sz="1600" dirty="0"/>
          </a:p>
          <a:p>
            <a:pPr lvl="0"/>
            <a:r>
              <a:rPr lang="ru-RU" sz="1600" dirty="0" smtClean="0"/>
              <a:t>- разработка </a:t>
            </a:r>
            <a:r>
              <a:rPr lang="ru-RU" sz="1600" dirty="0"/>
              <a:t>механизмов экономического стимулирования сохранения и восстановления степей для </a:t>
            </a:r>
            <a:r>
              <a:rPr lang="ru-RU" sz="1600" dirty="0" smtClean="0"/>
              <a:t>целей </a:t>
            </a:r>
            <a:r>
              <a:rPr lang="ru-RU" sz="1600" dirty="0"/>
              <a:t>увеличения депонирования углерода и </a:t>
            </a:r>
            <a:r>
              <a:rPr lang="ru-RU" sz="1600" dirty="0" smtClean="0"/>
              <a:t>выброса </a:t>
            </a:r>
            <a:r>
              <a:rPr lang="ru-RU" sz="1600" dirty="0"/>
              <a:t>парниковых </a:t>
            </a:r>
            <a:r>
              <a:rPr lang="ru-RU" sz="1600" dirty="0" smtClean="0"/>
              <a:t>газов («Пост-Киотские степи»);</a:t>
            </a:r>
            <a:endParaRPr lang="ru-RU" sz="1600" dirty="0"/>
          </a:p>
          <a:p>
            <a:pPr lvl="0"/>
            <a:r>
              <a:rPr lang="ru-RU" sz="1600" dirty="0" smtClean="0"/>
              <a:t>- разработка </a:t>
            </a:r>
            <a:r>
              <a:rPr lang="ru-RU" sz="1600" dirty="0"/>
              <a:t>технологии мониторинга потерь запасов </a:t>
            </a:r>
            <a:r>
              <a:rPr lang="ru-RU" sz="1600" dirty="0" err="1"/>
              <a:t>фитомассы</a:t>
            </a:r>
            <a:r>
              <a:rPr lang="ru-RU" sz="1600" dirty="0"/>
              <a:t> и </a:t>
            </a:r>
            <a:r>
              <a:rPr lang="ru-RU" sz="1600" dirty="0" err="1"/>
              <a:t>мортмассы</a:t>
            </a:r>
            <a:r>
              <a:rPr lang="ru-RU" sz="1600" dirty="0"/>
              <a:t>, эмиссий парниковых газов в результате палов и пожаров на сохранившихся участках степей и степных залежах;</a:t>
            </a:r>
          </a:p>
          <a:p>
            <a:pPr lvl="0"/>
            <a:r>
              <a:rPr lang="ru-RU" sz="1600" dirty="0" smtClean="0"/>
              <a:t>- проведение </a:t>
            </a:r>
            <a:r>
              <a:rPr lang="ru-RU" sz="1600" dirty="0"/>
              <a:t>оценки возможного вклада действующих и перспективных для создания степных ООПТ в деятельность Российской Федерации по обеспечению выполнения положений Рамочной конвенции </a:t>
            </a:r>
            <a:r>
              <a:rPr lang="ru-RU" sz="1600" dirty="0" smtClean="0"/>
              <a:t> </a:t>
            </a:r>
            <a:r>
              <a:rPr lang="ru-RU" sz="1600" dirty="0"/>
              <a:t>по изменению климата, по сокращению и предотвращению выбросов парниковых газов. 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7504" y="108113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 заключению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sz="1100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00" y="116632"/>
            <a:ext cx="91137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Вывод один – восстанавливать степи 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ключать их в экологический каркас степных регионов. Следует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ориентироваться на использование резервов семян степной флоры на сохранившихся участках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степей.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процессе летнего сенокошения и дальнейшего обмолота сена с одного гектара «семенного резервата» можно получать до 1-2-х центнеров «сено-семенной трухи», в которой представлены десятки видов степных злаков и разнотравья.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Правда, если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использовать методы восстановления степей, разработанные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нами ранее,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имеющиеся семенные достаточны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лишь для получения семян для реставрации примерно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около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5% площади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степных областей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(1 га степи дает семенной смеси для реставрации 5 га). Это мало для формирования «степной части» экологического каркаса.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Нужны специальные «семенные питомников местной флоры» и меры охраны растительности, обеспечивающие распространение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семян степных растений.</a:t>
            </a:r>
            <a:endParaRPr lang="ru-RU" sz="1600" dirty="0">
              <a:solidFill>
                <a:srgbClr val="FF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5122" name="Picture 2" descr="http://childrens-encyclopedia.ru/uploads/posts/2013-05/1369145061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" y="3514891"/>
            <a:ext cx="5179927" cy="275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wildflowerlawnsandmeadows.com/wp-content/uploads/2011/12/A-meadow-in-July-2013-seeded-in-Feb-2013-750x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22" y="3514211"/>
            <a:ext cx="3571875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3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16632"/>
            <a:ext cx="9073008" cy="666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Ранее</a:t>
            </a:r>
            <a:r>
              <a:rPr lang="en-US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,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 в т.ч. на </a:t>
            </a:r>
            <a:r>
              <a:rPr lang="en-US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VII-VIII </a:t>
            </a:r>
            <a:r>
              <a:rPr lang="ru-RU" sz="1400" dirty="0" smtClean="0">
                <a:solidFill>
                  <a:srgbClr val="333333"/>
                </a:solidFill>
                <a:ea typeface="Times New Roman"/>
                <a:cs typeface="Times New Roman"/>
              </a:rPr>
              <a:t>Степных форумах (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Белоновская и др., 2015; </a:t>
            </a:r>
            <a:r>
              <a:rPr lang="ru-RU" sz="1400" dirty="0"/>
              <a:t>Лопес де </a:t>
            </a:r>
            <a:r>
              <a:rPr lang="ru-RU" sz="1400" dirty="0" smtClean="0"/>
              <a:t>Гереню, Курганова, 2018) и в отдельных изданиях </a:t>
            </a:r>
            <a:r>
              <a:rPr lang="ru-RU" sz="1400" dirty="0">
                <a:solidFill>
                  <a:srgbClr val="333333"/>
                </a:solidFill>
                <a:ea typeface="Times New Roman"/>
                <a:cs typeface="Times New Roman"/>
              </a:rPr>
              <a:t>(</a:t>
            </a:r>
            <a:r>
              <a:rPr lang="en-US" sz="1400" dirty="0">
                <a:solidFill>
                  <a:srgbClr val="333333"/>
                </a:solidFill>
                <a:ea typeface="Times New Roman"/>
                <a:cs typeface="Times New Roman"/>
              </a:rPr>
              <a:t>Smelyansky, Tishkov, 2012) 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было показано, что, в соответствии с высокой биологической продуктивностью (самой высокой среди зональных экосистем России), степи являются мощным накопителем углерода в черноземах. В условиях </a:t>
            </a:r>
            <a:r>
              <a:rPr lang="ru-RU" sz="1400" dirty="0" err="1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заповедывания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 и выполнения глобальной </a:t>
            </a:r>
            <a:r>
              <a:rPr lang="ru-RU" sz="1400" dirty="0" err="1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климато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- и водорегулирующей функции ими обеспечивается сохранение и увеличение регионального углеродного пула. Восстановление степной растительности, способно существенно изменить водный и тепловой режим на больших территориях степной зоны. Почему это важно?</a:t>
            </a:r>
          </a:p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sz="1400" dirty="0" smtClean="0">
                <a:solidFill>
                  <a:srgbClr val="333333"/>
                </a:solidFill>
                <a:ea typeface="Times New Roman"/>
                <a:cs typeface="Times New Roman"/>
              </a:rPr>
              <a:t>1 -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 восстановление степной растительности на 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водоразделах 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степных рек может увеличить их сток до 10,0%;</a:t>
            </a:r>
          </a:p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2 - радиационный баланс естественной степной растительности выше на 20-30% чем для участков, лишенных растительности;</a:t>
            </a:r>
          </a:p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3 - уничтожение степной растительности за счет </a:t>
            </a:r>
            <a:r>
              <a:rPr lang="ru-RU" sz="1400" dirty="0" err="1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перевыпаса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, пожара или при формировании на ее месте пашни за счет изменения альбедо приводит к перестройкам микроклимата; </a:t>
            </a:r>
          </a:p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4 - отклонение альбедо на 0,01 за счет трансформации растительности вызывает изменение температуры воздуха на 2,3</a:t>
            </a:r>
            <a:r>
              <a:rPr lang="ru-RU" sz="1400" baseline="300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0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С, а при увеличении температуры воздуха на 1</a:t>
            </a:r>
            <a:r>
              <a:rPr lang="ru-RU" sz="1400" baseline="300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0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С количество осадков вырастает на 10%;</a:t>
            </a:r>
          </a:p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5 - замещение первичной степной растительности ее производными вариантами и антропогенными модификациями приводит к изменению альбедо на 3-9%, меняется 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теплообмен 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и т.д</a:t>
            </a:r>
            <a:r>
              <a:rPr lang="ru-RU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.</a:t>
            </a:r>
            <a:r>
              <a:rPr lang="en-US" sz="1400" dirty="0" smtClean="0">
                <a:solidFill>
                  <a:srgbClr val="333333"/>
                </a:solidFill>
                <a:effectLst/>
                <a:ea typeface="Times New Roman"/>
                <a:cs typeface="Times New Roman"/>
              </a:rPr>
              <a:t>$</a:t>
            </a:r>
          </a:p>
          <a:p>
            <a:pPr indent="449580" algn="just">
              <a:lnSpc>
                <a:spcPct val="115000"/>
              </a:lnSpc>
              <a:spcAft>
                <a:spcPts val="675"/>
              </a:spcAft>
            </a:pPr>
            <a:r>
              <a:rPr lang="en-US" sz="1400" dirty="0" smtClean="0">
                <a:solidFill>
                  <a:srgbClr val="333333"/>
                </a:solidFill>
                <a:ea typeface="Times New Roman"/>
                <a:cs typeface="Times New Roman"/>
              </a:rPr>
              <a:t>6</a:t>
            </a:r>
            <a:r>
              <a:rPr lang="ru-RU" sz="1400" dirty="0" smtClean="0">
                <a:solidFill>
                  <a:srgbClr val="333333"/>
                </a:solidFill>
                <a:ea typeface="Times New Roman"/>
                <a:cs typeface="Times New Roman"/>
              </a:rPr>
              <a:t>. И главное – растет продуктивность и более активно происходит сток углерода, способствующий накоплению запасов гумуса вплоть до зонально обусловленного</a:t>
            </a:r>
            <a:endParaRPr lang="ru-RU" sz="1400" dirty="0" smtClean="0">
              <a:solidFill>
                <a:srgbClr val="333333"/>
              </a:solidFill>
              <a:effectLst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75"/>
              </a:spcAft>
            </a:pP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ОСНОВНОЙ ВЫВОД: </a:t>
            </a:r>
            <a:r>
              <a:rPr lang="ru-RU" sz="1400" dirty="0" smtClean="0">
                <a:ea typeface="Calibri"/>
                <a:cs typeface="Times New Roman"/>
              </a:rPr>
              <a:t>в конце 20 - начале 21 веков шел активный рост продуктивности степной растительности (до 10-15%), что было показано и полевыми и дистанционными оценками (например, через изменения </a:t>
            </a:r>
            <a:r>
              <a:rPr lang="en-US" sz="1400" dirty="0" smtClean="0">
                <a:ea typeface="Calibri"/>
                <a:cs typeface="Times New Roman"/>
              </a:rPr>
              <a:t>NDVI)</a:t>
            </a:r>
            <a:r>
              <a:rPr lang="ru-RU" sz="1400" dirty="0" smtClean="0">
                <a:ea typeface="Calibri"/>
                <a:cs typeface="Times New Roman"/>
              </a:rPr>
              <a:t>. Однако, оптимизм в отношении включения степей в механизмы Парижского соглашения как наиболее </a:t>
            </a:r>
            <a:r>
              <a:rPr lang="ru-RU" sz="1400" dirty="0" err="1" smtClean="0">
                <a:ea typeface="Calibri"/>
                <a:cs typeface="Times New Roman"/>
              </a:rPr>
              <a:t>углеродоемких</a:t>
            </a:r>
            <a:r>
              <a:rPr lang="ru-RU" sz="1400" dirty="0" smtClean="0">
                <a:ea typeface="Calibri"/>
                <a:cs typeface="Times New Roman"/>
              </a:rPr>
              <a:t> экосистем после (1) массовой распашки залежей, (2) расширение площадей степных пожаров, (3) и ГЛАВНОЕ – снижение уровня продукции, сходит на нет. </a:t>
            </a:r>
            <a:r>
              <a:rPr lang="ru-RU" sz="1400" dirty="0" smtClean="0">
                <a:solidFill>
                  <a:srgbClr val="FF0000"/>
                </a:solidFill>
                <a:ea typeface="Calibri"/>
                <a:cs typeface="Times New Roman"/>
              </a:rPr>
              <a:t>Этот вопрос и хотелось бы обсудить в нашем докладе.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5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4448784" cy="334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Белгород_22-25_10_2019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2" y="90872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  <p:pic>
        <p:nvPicPr>
          <p:cNvPr id="6" name="Picture 5" descr="Луговая_степ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5051"/>
            <a:ext cx="4104456" cy="271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60469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Главное – достучаться до тех,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кто принимает решения в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д</a:t>
            </a:r>
            <a:r>
              <a:rPr lang="ru-RU" sz="2400" b="1" dirty="0" smtClean="0">
                <a:solidFill>
                  <a:srgbClr val="FF0000"/>
                </a:solidFill>
              </a:rPr>
              <a:t>еле сохранения </a:t>
            </a:r>
            <a:r>
              <a:rPr lang="ru-RU" sz="2400" b="1" dirty="0" smtClean="0">
                <a:solidFill>
                  <a:srgbClr val="FF0000"/>
                </a:solidFill>
              </a:rPr>
              <a:t>и восстановления степей …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1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7" y="1268760"/>
            <a:ext cx="8441373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Сохранившиеся участки степей, о которых идет речь в докладе</a:t>
            </a:r>
            <a:endParaRPr lang="ru-RU" sz="2400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8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593204"/>
              </p:ext>
            </p:extLst>
          </p:nvPr>
        </p:nvGraphicFramePr>
        <p:xfrm>
          <a:off x="1043608" y="1409700"/>
          <a:ext cx="7200800" cy="5139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7234"/>
                <a:gridCol w="1205054"/>
                <a:gridCol w="1368152"/>
                <a:gridCol w="1512168"/>
                <a:gridCol w="1728192"/>
              </a:tblGrid>
              <a:tr h="723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Регион (область, край,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ресрублика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Площадь региона</a:t>
                      </a:r>
                      <a:r>
                        <a:rPr lang="en-US" sz="1000">
                          <a:effectLst/>
                        </a:rPr>
                        <a:t>, </a:t>
                      </a:r>
                      <a:r>
                        <a:rPr lang="ru-RU" sz="1000">
                          <a:effectLst/>
                        </a:rPr>
                        <a:t>тысяча га 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</a:t>
                      </a:r>
                      <a:r>
                        <a:rPr lang="ru-RU" sz="1000" dirty="0" smtClean="0">
                          <a:effectLst/>
                        </a:rPr>
                        <a:t>идентифицированных </a:t>
                      </a:r>
                      <a:r>
                        <a:rPr lang="ru-RU" sz="1000" dirty="0">
                          <a:effectLst/>
                        </a:rPr>
                        <a:t>участков охраняемых территорий 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Общая площадь </a:t>
                      </a:r>
                      <a:r>
                        <a:rPr lang="ru-RU" sz="1000" dirty="0" smtClean="0">
                          <a:effectLst/>
                        </a:rPr>
                        <a:t>идентифицированных </a:t>
                      </a:r>
                      <a:r>
                        <a:rPr lang="ru-RU" sz="1000" dirty="0">
                          <a:effectLst/>
                        </a:rPr>
                        <a:t>участков, тысяча га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площади охраняемых территорий по отношению к площади региона, %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Астраханская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5 826,5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1476,5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</a:rPr>
                        <a:t>25,3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Белгородская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2 715,1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47,1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Волгоградская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11 287,1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2612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1681,4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</a:rPr>
                        <a:t>14,9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Воронежская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5 224,8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52,2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Забайкалье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43 207,0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1715,9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4,0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Калмыкия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7 210,5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4837,7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</a:rPr>
                        <a:t>67,1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Курская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3 000,2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1088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38,8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</a:rPr>
                        <a:t>Липецкая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2 406,6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1079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44,9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Новосибирская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17 785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224,6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Омская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14 125,6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93.6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Оренбургская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12 430,5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2437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2286,9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</a:rPr>
                        <a:t>18,4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Орловская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2 464,8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290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42,7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Пензенская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4 339,4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32,1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Ростовская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10 283,8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1202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809,2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Самарская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5 388,1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895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164,9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3,1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Саратовская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10 118,2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599,3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Ставропольский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6 617,8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443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588,9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Тамбовская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3 445,6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1296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130,5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Татарстан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6 801,3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34,8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Ульяновская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3 722,7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45,9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7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Челябинская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8 863,7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451,0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5,1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05025" y="1409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332656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Сохранившиеся участки степей </a:t>
            </a:r>
            <a:r>
              <a:rPr lang="ru-RU" dirty="0"/>
              <a:t>регионов России (по результатам инвентаризации дистанционными методами и их верификации в ходе полевых исследований  2011-2016</a:t>
            </a:r>
            <a:r>
              <a:rPr lang="ru-RU" dirty="0" smtClean="0"/>
              <a:t>) </a:t>
            </a:r>
            <a:r>
              <a:rPr lang="ru-RU" u="sng" dirty="0">
                <a:hlinkClick r:id="rId2"/>
              </a:rPr>
              <a:t>http://savesteppe.org/ru/archives/12813</a:t>
            </a:r>
            <a:r>
              <a:rPr lang="ru-RU" dirty="0"/>
              <a:t>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3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9644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опоставление </a:t>
            </a:r>
            <a:r>
              <a:rPr lang="ru-RU" dirty="0"/>
              <a:t>данных дистанционного анализа в ХХ</a:t>
            </a:r>
            <a:r>
              <a:rPr lang="en-US" dirty="0"/>
              <a:t>I</a:t>
            </a:r>
            <a:r>
              <a:rPr lang="ru-RU" dirty="0"/>
              <a:t> в., и материалов наземных измерений запасов и продукции </a:t>
            </a:r>
            <a:r>
              <a:rPr lang="ru-RU" dirty="0" err="1"/>
              <a:t>фитомассы</a:t>
            </a:r>
            <a:r>
              <a:rPr lang="ru-RU" dirty="0"/>
              <a:t>, полученных в период реализации </a:t>
            </a:r>
            <a:r>
              <a:rPr lang="ru-RU" b="1" dirty="0">
                <a:solidFill>
                  <a:srgbClr val="FF0000"/>
                </a:solidFill>
              </a:rPr>
              <a:t>Международной Биологической Программы (МБП) 1964-1974 гг</a:t>
            </a:r>
            <a:r>
              <a:rPr lang="ru-RU" b="1" dirty="0" smtClean="0">
                <a:solidFill>
                  <a:srgbClr val="FF0000"/>
                </a:solidFill>
              </a:rPr>
              <a:t>. (Базилевич и др., 1986; Продуктивность…, 1988, 2018)</a:t>
            </a:r>
            <a:r>
              <a:rPr lang="ru-RU" dirty="0" smtClean="0"/>
              <a:t>, </a:t>
            </a:r>
            <a:r>
              <a:rPr lang="ru-RU" dirty="0"/>
              <a:t>позволяет выявить </a:t>
            </a:r>
            <a:r>
              <a:rPr lang="ru-RU" dirty="0" smtClean="0"/>
              <a:t>в последние десятилетия в </a:t>
            </a:r>
            <a:r>
              <a:rPr lang="ru-RU" dirty="0"/>
              <a:t>степных экосистемах </a:t>
            </a:r>
            <a:r>
              <a:rPr lang="ru-RU" b="1" dirty="0">
                <a:solidFill>
                  <a:srgbClr val="FF0000"/>
                </a:solidFill>
              </a:rPr>
              <a:t>два </a:t>
            </a:r>
            <a:r>
              <a:rPr lang="ru-RU" b="1" dirty="0" smtClean="0">
                <a:solidFill>
                  <a:srgbClr val="FF0000"/>
                </a:solidFill>
              </a:rPr>
              <a:t>разнонаправленных тренда </a:t>
            </a:r>
            <a:r>
              <a:rPr lang="ru-RU" dirty="0"/>
              <a:t>– их рост в конце ХХ – начале ХХ</a:t>
            </a:r>
            <a:r>
              <a:rPr lang="en-US" dirty="0"/>
              <a:t>I</a:t>
            </a:r>
            <a:r>
              <a:rPr lang="ru-RU" dirty="0"/>
              <a:t> веков и снижения в период 2000-2020 гг. При этом первый, судя по данным </a:t>
            </a:r>
            <a:r>
              <a:rPr lang="en-US" dirty="0"/>
              <a:t>NDVI</a:t>
            </a:r>
            <a:r>
              <a:rPr lang="ru-RU" dirty="0"/>
              <a:t> составил до 10-15% по сравнению с данными МБП, а второй по результатам анализа космической информации </a:t>
            </a:r>
            <a:r>
              <a:rPr lang="ru-RU" dirty="0" err="1"/>
              <a:t>усредненно</a:t>
            </a:r>
            <a:r>
              <a:rPr lang="ru-RU" dirty="0"/>
              <a:t> представлял для степного биома падение показателей на 9-11% с начала ХХ</a:t>
            </a:r>
            <a:r>
              <a:rPr lang="en-US" dirty="0"/>
              <a:t>I</a:t>
            </a:r>
            <a:r>
              <a:rPr lang="ru-RU" dirty="0"/>
              <a:t> в. </a:t>
            </a: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в конце ХХ в. фактором </a:t>
            </a:r>
            <a:r>
              <a:rPr lang="ru-RU" dirty="0" smtClean="0"/>
              <a:t>изменений </a:t>
            </a:r>
            <a:r>
              <a:rPr lang="ru-RU" dirty="0"/>
              <a:t>продуктивности выступало потепление климата (тренд температуры 0,3-0,5</a:t>
            </a:r>
            <a:r>
              <a:rPr lang="ru-RU" baseline="30000" dirty="0"/>
              <a:t>о</a:t>
            </a:r>
            <a:r>
              <a:rPr lang="ru-RU" dirty="0"/>
              <a:t>С/10 лет</a:t>
            </a:r>
            <a:r>
              <a:rPr lang="ru-RU" dirty="0" smtClean="0"/>
              <a:t>), </a:t>
            </a:r>
            <a:r>
              <a:rPr lang="ru-RU" dirty="0"/>
              <a:t>рост </a:t>
            </a:r>
            <a:r>
              <a:rPr lang="ru-RU" dirty="0" smtClean="0"/>
              <a:t> концентрации СО2 в атмосфере и количества </a:t>
            </a:r>
            <a:r>
              <a:rPr lang="ru-RU" dirty="0"/>
              <a:t>осадков (до 0,3-1,0 мм/месяц за 10 лет), то во втором и третьем десятилетии ХХ</a:t>
            </a:r>
            <a:r>
              <a:rPr lang="en-US" dirty="0"/>
              <a:t>I</a:t>
            </a:r>
            <a:r>
              <a:rPr lang="ru-RU" dirty="0"/>
              <a:t> в. </a:t>
            </a:r>
            <a:r>
              <a:rPr lang="ru-RU" dirty="0" smtClean="0"/>
              <a:t>основной фактор – </a:t>
            </a:r>
            <a:r>
              <a:rPr lang="ru-RU" dirty="0"/>
              <a:t>рост засушливости климата. В степной зоне Европейской части России и на юге Сибири выявляется тенденция снижения в целом коэффициента годового увлажнения и, как и предсказывали климатологи (</a:t>
            </a:r>
            <a:r>
              <a:rPr lang="ru-RU" dirty="0" err="1"/>
              <a:t>Золотокрылин</a:t>
            </a:r>
            <a:r>
              <a:rPr lang="ru-RU" dirty="0"/>
              <a:t>, 2015) – </a:t>
            </a:r>
            <a:r>
              <a:rPr lang="ru-RU" dirty="0" err="1"/>
              <a:t>аридизация</a:t>
            </a:r>
            <a:r>
              <a:rPr lang="ru-RU" dirty="0"/>
              <a:t>, особенно летом. В итоге, выявленный рост продуктивности степной растительности в начале ХХ</a:t>
            </a:r>
            <a:r>
              <a:rPr lang="en-US" dirty="0"/>
              <a:t>I</a:t>
            </a:r>
            <a:r>
              <a:rPr lang="ru-RU" dirty="0"/>
              <a:t> в., в дальнейшем сменился слабым трендом падения на фоне </a:t>
            </a:r>
            <a:r>
              <a:rPr lang="ru-RU" dirty="0" err="1" smtClean="0"/>
              <a:t>флуктуций</a:t>
            </a:r>
            <a:r>
              <a:rPr lang="ru-RU" dirty="0" smtClean="0"/>
              <a:t> </a:t>
            </a:r>
            <a:r>
              <a:rPr lang="ru-RU" dirty="0"/>
              <a:t>увлажнения, обусловленных колебаниями количества осадков в вегетационный период и в период формирования </a:t>
            </a:r>
            <a:r>
              <a:rPr lang="ru-RU" dirty="0" err="1"/>
              <a:t>влагозапаса</a:t>
            </a:r>
            <a:r>
              <a:rPr lang="ru-RU" dirty="0"/>
              <a:t> почвы.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1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620687"/>
            <a:ext cx="7472454" cy="528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51243" y="236878"/>
            <a:ext cx="825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Оценка  запасов надземной </a:t>
            </a:r>
            <a:r>
              <a:rPr lang="ru-RU" dirty="0" err="1" smtClean="0"/>
              <a:t>фитомассы</a:t>
            </a:r>
            <a:r>
              <a:rPr lang="ru-RU" dirty="0" smtClean="0"/>
              <a:t> экосистем Северной Евразии, т\га, 2000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84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36025"/>
            <a:ext cx="7618512" cy="53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88451" y="188640"/>
            <a:ext cx="825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Оценка  запасов надземной </a:t>
            </a:r>
            <a:r>
              <a:rPr lang="ru-RU" dirty="0" err="1" smtClean="0"/>
              <a:t>фитомассы</a:t>
            </a:r>
            <a:r>
              <a:rPr lang="ru-RU" dirty="0" smtClean="0"/>
              <a:t> экосистем Северной Евразии, </a:t>
            </a:r>
            <a:r>
              <a:rPr lang="ru-RU" dirty="0"/>
              <a:t>т\га, </a:t>
            </a:r>
            <a:r>
              <a:rPr lang="ru-RU" dirty="0" smtClean="0"/>
              <a:t>2020 </a:t>
            </a:r>
            <a:r>
              <a:rPr lang="ru-RU" dirty="0"/>
              <a:t>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456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311928" cy="58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234" y="343719"/>
            <a:ext cx="9174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Синтез </a:t>
            </a:r>
            <a:r>
              <a:rPr lang="ru-RU" sz="2400" b="1" dirty="0" smtClean="0"/>
              <a:t>данных 2000 </a:t>
            </a:r>
            <a:r>
              <a:rPr lang="ru-RU" sz="2400" b="1" dirty="0" smtClean="0"/>
              <a:t>– 2020 гг. (см. «голубую» полосу степной зоны)</a:t>
            </a:r>
            <a:endParaRPr lang="ru-RU" sz="2400" b="1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587529" y="4077072"/>
            <a:ext cx="1512168" cy="377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1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2333" b="72426"/>
          <a:stretch/>
        </p:blipFill>
        <p:spPr bwMode="auto">
          <a:xfrm>
            <a:off x="971600" y="1916832"/>
            <a:ext cx="7416823" cy="3168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9269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NDVI</a:t>
            </a:r>
            <a:r>
              <a:rPr lang="ru-RU" dirty="0" smtClean="0"/>
              <a:t> также демонстрирует почти повсеместное снижение продуктивности в последние два десятилетия (2000-2020) – </a:t>
            </a:r>
            <a:r>
              <a:rPr lang="ru-RU" i="1" dirty="0" err="1" smtClean="0"/>
              <a:t>Н.Тельнова</a:t>
            </a:r>
            <a:r>
              <a:rPr lang="ru-RU" i="1" dirty="0" smtClean="0"/>
              <a:t>  </a:t>
            </a:r>
          </a:p>
          <a:p>
            <a:r>
              <a:rPr lang="ru-RU" dirty="0" smtClean="0"/>
              <a:t> </a:t>
            </a:r>
            <a:r>
              <a:rPr lang="en-US" dirty="0" smtClean="0"/>
              <a:t> 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Степной форум_8_06_2021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10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1729</Words>
  <Application>Microsoft Office PowerPoint</Application>
  <PresentationFormat>Экран (4:3)</PresentationFormat>
  <Paragraphs>266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Изменения продуктивности степей России в 21 веке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«усложняющие» восстановительные сукцессии степей: (1) постагрогенный характер большинства из них (побывали залежами, неоднократно горели, использовались как сенокосы и пастбища, другой почвенный пул семян) и незавершенность процесса накопления гумуса</vt:lpstr>
      <vt:lpstr>Но флуктуации состава и структуры степей, а соответственно и продуктивности,  часто шире, чем изменения в сукцессии (признак вторичности современных степей - их пирогенной, пасквальной или постагрогенной истории) </vt:lpstr>
      <vt:lpstr>Вопрос  второй. Продолжительность сукцессий степей</vt:lpstr>
      <vt:lpstr>Продолжительность сукцессий степей</vt:lpstr>
      <vt:lpstr>Важный вопрос для оценки трендов продуктивности и углеродного баланса –  взаимодействие степи и леса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Аркадий</dc:creator>
  <cp:lastModifiedBy>User</cp:lastModifiedBy>
  <cp:revision>23</cp:revision>
  <dcterms:created xsi:type="dcterms:W3CDTF">2021-04-24T10:18:33Z</dcterms:created>
  <dcterms:modified xsi:type="dcterms:W3CDTF">2021-05-27T15:03:02Z</dcterms:modified>
</cp:coreProperties>
</file>