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86" r:id="rId2"/>
    <p:sldId id="261" r:id="rId3"/>
    <p:sldId id="256" r:id="rId4"/>
    <p:sldId id="258" r:id="rId5"/>
    <p:sldId id="259" r:id="rId6"/>
    <p:sldId id="291" r:id="rId7"/>
    <p:sldId id="288" r:id="rId8"/>
    <p:sldId id="260" r:id="rId9"/>
    <p:sldId id="284" r:id="rId10"/>
    <p:sldId id="263" r:id="rId11"/>
    <p:sldId id="264" r:id="rId12"/>
    <p:sldId id="265" r:id="rId13"/>
    <p:sldId id="292" r:id="rId14"/>
    <p:sldId id="266" r:id="rId15"/>
    <p:sldId id="270" r:id="rId16"/>
    <p:sldId id="262" r:id="rId17"/>
    <p:sldId id="271" r:id="rId18"/>
    <p:sldId id="268" r:id="rId19"/>
    <p:sldId id="269" r:id="rId20"/>
    <p:sldId id="273" r:id="rId21"/>
    <p:sldId id="282" r:id="rId22"/>
    <p:sldId id="267" r:id="rId23"/>
    <p:sldId id="274" r:id="rId24"/>
    <p:sldId id="275" r:id="rId25"/>
    <p:sldId id="276" r:id="rId26"/>
    <p:sldId id="277" r:id="rId27"/>
    <p:sldId id="279" r:id="rId28"/>
    <p:sldId id="293" r:id="rId29"/>
    <p:sldId id="28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43" autoAdjust="0"/>
  </p:normalViewPr>
  <p:slideViewPr>
    <p:cSldViewPr>
      <p:cViewPr>
        <p:scale>
          <a:sx n="118" d="100"/>
          <a:sy n="118" d="100"/>
        </p:scale>
        <p:origin x="-143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-21\Downloads\&#1055;&#1086;&#1075;&#1086;&#1083;&#1086;&#1074;&#1100;&#1077;%20&#1089;&#1082;&#1086;&#1090;&#1072;%20&#1074;%20&#1050;&#1072;&#1083;&#1084;&#1099;&#1082;&#1080;&#1080;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scatterChart>
        <c:scatterStyle val="smoothMarker"/>
        <c:ser>
          <c:idx val="0"/>
          <c:order val="0"/>
          <c:tx>
            <c:strRef>
              <c:f>Лист1!$C$2</c:f>
              <c:strCache>
                <c:ptCount val="1"/>
                <c:pt idx="0">
                  <c:v>КРС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Лист1!$B$3:$B$43</c:f>
              <c:numCache>
                <c:formatCode>@</c:formatCode>
                <c:ptCount val="41"/>
                <c:pt idx="0">
                  <c:v>1868</c:v>
                </c:pt>
                <c:pt idx="1">
                  <c:v>1916</c:v>
                </c:pt>
                <c:pt idx="2">
                  <c:v>1920</c:v>
                </c:pt>
                <c:pt idx="3">
                  <c:v>1928</c:v>
                </c:pt>
                <c:pt idx="4">
                  <c:v>1935</c:v>
                </c:pt>
                <c:pt idx="5">
                  <c:v>1940</c:v>
                </c:pt>
                <c:pt idx="6">
                  <c:v>1958</c:v>
                </c:pt>
                <c:pt idx="7">
                  <c:v>1960</c:v>
                </c:pt>
                <c:pt idx="8">
                  <c:v>1965</c:v>
                </c:pt>
                <c:pt idx="9">
                  <c:v>1970</c:v>
                </c:pt>
                <c:pt idx="10">
                  <c:v>1975</c:v>
                </c:pt>
                <c:pt idx="11">
                  <c:v>1979</c:v>
                </c:pt>
                <c:pt idx="12">
                  <c:v>1980</c:v>
                </c:pt>
                <c:pt idx="13">
                  <c:v>1981</c:v>
                </c:pt>
                <c:pt idx="14">
                  <c:v>1982</c:v>
                </c:pt>
                <c:pt idx="15">
                  <c:v>1983</c:v>
                </c:pt>
                <c:pt idx="16">
                  <c:v>1984</c:v>
                </c:pt>
                <c:pt idx="17">
                  <c:v>1985</c:v>
                </c:pt>
                <c:pt idx="18">
                  <c:v>1986</c:v>
                </c:pt>
                <c:pt idx="19">
                  <c:v>1987</c:v>
                </c:pt>
                <c:pt idx="20">
                  <c:v>1988</c:v>
                </c:pt>
                <c:pt idx="21">
                  <c:v>1989</c:v>
                </c:pt>
                <c:pt idx="22">
                  <c:v>1992</c:v>
                </c:pt>
                <c:pt idx="23">
                  <c:v>1996</c:v>
                </c:pt>
                <c:pt idx="24">
                  <c:v>2000</c:v>
                </c:pt>
                <c:pt idx="25">
                  <c:v>2001</c:v>
                </c:pt>
                <c:pt idx="26">
                  <c:v>2002</c:v>
                </c:pt>
                <c:pt idx="27">
                  <c:v>2003</c:v>
                </c:pt>
                <c:pt idx="28">
                  <c:v>2004</c:v>
                </c:pt>
                <c:pt idx="29">
                  <c:v>2005</c:v>
                </c:pt>
                <c:pt idx="30">
                  <c:v>2008</c:v>
                </c:pt>
                <c:pt idx="31">
                  <c:v>2009</c:v>
                </c:pt>
                <c:pt idx="32">
                  <c:v>2010</c:v>
                </c:pt>
                <c:pt idx="33">
                  <c:v>2011</c:v>
                </c:pt>
                <c:pt idx="34">
                  <c:v>2012</c:v>
                </c:pt>
                <c:pt idx="35">
                  <c:v>2013</c:v>
                </c:pt>
                <c:pt idx="36">
                  <c:v>2014</c:v>
                </c:pt>
                <c:pt idx="37">
                  <c:v>2015</c:v>
                </c:pt>
                <c:pt idx="38">
                  <c:v>2016</c:v>
                </c:pt>
                <c:pt idx="39">
                  <c:v>2017</c:v>
                </c:pt>
                <c:pt idx="40">
                  <c:v>2018</c:v>
                </c:pt>
              </c:numCache>
            </c:numRef>
          </c:xVal>
          <c:yVal>
            <c:numRef>
              <c:f>Лист1!$C$3:$C$43</c:f>
              <c:numCache>
                <c:formatCode>0.0</c:formatCode>
                <c:ptCount val="41"/>
                <c:pt idx="0">
                  <c:v>88.1</c:v>
                </c:pt>
                <c:pt idx="1">
                  <c:v>196.3</c:v>
                </c:pt>
                <c:pt idx="2">
                  <c:v>41.2</c:v>
                </c:pt>
                <c:pt idx="3">
                  <c:v>173.5</c:v>
                </c:pt>
                <c:pt idx="4">
                  <c:v>97.4</c:v>
                </c:pt>
                <c:pt idx="5">
                  <c:v>130.19999999999999</c:v>
                </c:pt>
                <c:pt idx="6">
                  <c:v>36.6</c:v>
                </c:pt>
                <c:pt idx="7">
                  <c:v>53.1</c:v>
                </c:pt>
                <c:pt idx="8">
                  <c:v>94.6</c:v>
                </c:pt>
                <c:pt idx="9">
                  <c:v>109.8</c:v>
                </c:pt>
                <c:pt idx="10">
                  <c:v>87.5</c:v>
                </c:pt>
                <c:pt idx="11">
                  <c:v>93.3</c:v>
                </c:pt>
                <c:pt idx="12">
                  <c:v>96.4</c:v>
                </c:pt>
                <c:pt idx="13">
                  <c:v>103.7</c:v>
                </c:pt>
                <c:pt idx="14">
                  <c:v>114.7</c:v>
                </c:pt>
                <c:pt idx="15">
                  <c:v>119.6</c:v>
                </c:pt>
                <c:pt idx="16">
                  <c:v>108.6</c:v>
                </c:pt>
                <c:pt idx="17">
                  <c:v>94.1</c:v>
                </c:pt>
                <c:pt idx="18">
                  <c:v>99.5</c:v>
                </c:pt>
                <c:pt idx="19">
                  <c:v>89.9</c:v>
                </c:pt>
                <c:pt idx="20">
                  <c:v>94.5</c:v>
                </c:pt>
                <c:pt idx="21">
                  <c:v>93</c:v>
                </c:pt>
                <c:pt idx="22">
                  <c:v>90.8</c:v>
                </c:pt>
                <c:pt idx="23">
                  <c:v>108.2</c:v>
                </c:pt>
                <c:pt idx="24">
                  <c:v>140.6</c:v>
                </c:pt>
                <c:pt idx="25">
                  <c:v>46.8</c:v>
                </c:pt>
                <c:pt idx="26">
                  <c:v>53</c:v>
                </c:pt>
                <c:pt idx="27">
                  <c:v>58.800000000000004</c:v>
                </c:pt>
                <c:pt idx="28">
                  <c:v>65.900000000000006</c:v>
                </c:pt>
                <c:pt idx="29">
                  <c:v>73.8</c:v>
                </c:pt>
                <c:pt idx="30">
                  <c:v>143.80000000000001</c:v>
                </c:pt>
                <c:pt idx="31">
                  <c:v>130.80000000000001</c:v>
                </c:pt>
                <c:pt idx="32">
                  <c:v>184.10000000000002</c:v>
                </c:pt>
                <c:pt idx="33">
                  <c:v>211.40000000000003</c:v>
                </c:pt>
                <c:pt idx="34">
                  <c:v>244.8</c:v>
                </c:pt>
                <c:pt idx="35">
                  <c:v>255.19999999999996</c:v>
                </c:pt>
                <c:pt idx="36">
                  <c:v>247.9</c:v>
                </c:pt>
                <c:pt idx="37">
                  <c:v>660.7</c:v>
                </c:pt>
                <c:pt idx="38">
                  <c:v>220.2</c:v>
                </c:pt>
                <c:pt idx="39">
                  <c:v>232</c:v>
                </c:pt>
                <c:pt idx="40">
                  <c:v>221.60000000000002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84D0-4723-815C-4025CF68915D}"/>
            </c:ext>
          </c:extLst>
        </c:ser>
        <c:ser>
          <c:idx val="1"/>
          <c:order val="1"/>
          <c:tx>
            <c:strRef>
              <c:f>Лист1!$D$2</c:f>
              <c:strCache>
                <c:ptCount val="1"/>
                <c:pt idx="0">
                  <c:v>Овцы, козы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Лист1!$B$3:$B$43</c:f>
              <c:numCache>
                <c:formatCode>@</c:formatCode>
                <c:ptCount val="41"/>
                <c:pt idx="0">
                  <c:v>1868</c:v>
                </c:pt>
                <c:pt idx="1">
                  <c:v>1916</c:v>
                </c:pt>
                <c:pt idx="2">
                  <c:v>1920</c:v>
                </c:pt>
                <c:pt idx="3">
                  <c:v>1928</c:v>
                </c:pt>
                <c:pt idx="4">
                  <c:v>1935</c:v>
                </c:pt>
                <c:pt idx="5">
                  <c:v>1940</c:v>
                </c:pt>
                <c:pt idx="6">
                  <c:v>1958</c:v>
                </c:pt>
                <c:pt idx="7">
                  <c:v>1960</c:v>
                </c:pt>
                <c:pt idx="8">
                  <c:v>1965</c:v>
                </c:pt>
                <c:pt idx="9">
                  <c:v>1970</c:v>
                </c:pt>
                <c:pt idx="10">
                  <c:v>1975</c:v>
                </c:pt>
                <c:pt idx="11">
                  <c:v>1979</c:v>
                </c:pt>
                <c:pt idx="12">
                  <c:v>1980</c:v>
                </c:pt>
                <c:pt idx="13">
                  <c:v>1981</c:v>
                </c:pt>
                <c:pt idx="14">
                  <c:v>1982</c:v>
                </c:pt>
                <c:pt idx="15">
                  <c:v>1983</c:v>
                </c:pt>
                <c:pt idx="16">
                  <c:v>1984</c:v>
                </c:pt>
                <c:pt idx="17">
                  <c:v>1985</c:v>
                </c:pt>
                <c:pt idx="18">
                  <c:v>1986</c:v>
                </c:pt>
                <c:pt idx="19">
                  <c:v>1987</c:v>
                </c:pt>
                <c:pt idx="20">
                  <c:v>1988</c:v>
                </c:pt>
                <c:pt idx="21">
                  <c:v>1989</c:v>
                </c:pt>
                <c:pt idx="22">
                  <c:v>1992</c:v>
                </c:pt>
                <c:pt idx="23">
                  <c:v>1996</c:v>
                </c:pt>
                <c:pt idx="24">
                  <c:v>2000</c:v>
                </c:pt>
                <c:pt idx="25">
                  <c:v>2001</c:v>
                </c:pt>
                <c:pt idx="26">
                  <c:v>2002</c:v>
                </c:pt>
                <c:pt idx="27">
                  <c:v>2003</c:v>
                </c:pt>
                <c:pt idx="28">
                  <c:v>2004</c:v>
                </c:pt>
                <c:pt idx="29">
                  <c:v>2005</c:v>
                </c:pt>
                <c:pt idx="30">
                  <c:v>2008</c:v>
                </c:pt>
                <c:pt idx="31">
                  <c:v>2009</c:v>
                </c:pt>
                <c:pt idx="32">
                  <c:v>2010</c:v>
                </c:pt>
                <c:pt idx="33">
                  <c:v>2011</c:v>
                </c:pt>
                <c:pt idx="34">
                  <c:v>2012</c:v>
                </c:pt>
                <c:pt idx="35">
                  <c:v>2013</c:v>
                </c:pt>
                <c:pt idx="36">
                  <c:v>2014</c:v>
                </c:pt>
                <c:pt idx="37">
                  <c:v>2015</c:v>
                </c:pt>
                <c:pt idx="38">
                  <c:v>2016</c:v>
                </c:pt>
                <c:pt idx="39">
                  <c:v>2017</c:v>
                </c:pt>
                <c:pt idx="40">
                  <c:v>2018</c:v>
                </c:pt>
              </c:numCache>
            </c:numRef>
          </c:xVal>
          <c:yVal>
            <c:numRef>
              <c:f>Лист1!$D$3:$D$43</c:f>
              <c:numCache>
                <c:formatCode>0.0</c:formatCode>
                <c:ptCount val="41"/>
                <c:pt idx="0">
                  <c:v>382.4</c:v>
                </c:pt>
                <c:pt idx="1">
                  <c:v>456.3</c:v>
                </c:pt>
                <c:pt idx="2">
                  <c:v>62.9</c:v>
                </c:pt>
                <c:pt idx="3">
                  <c:v>486.1</c:v>
                </c:pt>
                <c:pt idx="4">
                  <c:v>201.8</c:v>
                </c:pt>
                <c:pt idx="5">
                  <c:v>493.2</c:v>
                </c:pt>
                <c:pt idx="6">
                  <c:v>643.5</c:v>
                </c:pt>
                <c:pt idx="7">
                  <c:v>605.4</c:v>
                </c:pt>
                <c:pt idx="8">
                  <c:v>668.8</c:v>
                </c:pt>
                <c:pt idx="9">
                  <c:v>920.2</c:v>
                </c:pt>
                <c:pt idx="10">
                  <c:v>1455.3</c:v>
                </c:pt>
                <c:pt idx="11">
                  <c:v>1601.8</c:v>
                </c:pt>
                <c:pt idx="12">
                  <c:v>1518.7</c:v>
                </c:pt>
                <c:pt idx="13">
                  <c:v>1672.9</c:v>
                </c:pt>
                <c:pt idx="14">
                  <c:v>1716.1</c:v>
                </c:pt>
                <c:pt idx="15">
                  <c:v>1772.3</c:v>
                </c:pt>
                <c:pt idx="16">
                  <c:v>1763.3</c:v>
                </c:pt>
                <c:pt idx="17">
                  <c:v>1570.6</c:v>
                </c:pt>
                <c:pt idx="18">
                  <c:v>1736.8</c:v>
                </c:pt>
                <c:pt idx="19">
                  <c:v>1608.8</c:v>
                </c:pt>
                <c:pt idx="20">
                  <c:v>1625</c:v>
                </c:pt>
                <c:pt idx="21">
                  <c:v>1548.1</c:v>
                </c:pt>
                <c:pt idx="22">
                  <c:v>1502.3</c:v>
                </c:pt>
                <c:pt idx="23">
                  <c:v>1431.1</c:v>
                </c:pt>
                <c:pt idx="24">
                  <c:v>482.5</c:v>
                </c:pt>
                <c:pt idx="25">
                  <c:v>449.9</c:v>
                </c:pt>
                <c:pt idx="26">
                  <c:v>556.5</c:v>
                </c:pt>
                <c:pt idx="27">
                  <c:v>645.9</c:v>
                </c:pt>
                <c:pt idx="28">
                  <c:v>742</c:v>
                </c:pt>
                <c:pt idx="29">
                  <c:v>973.90000000000009</c:v>
                </c:pt>
                <c:pt idx="30">
                  <c:v>1731.3999999999999</c:v>
                </c:pt>
                <c:pt idx="31">
                  <c:v>1516.7</c:v>
                </c:pt>
                <c:pt idx="32">
                  <c:v>1575.8</c:v>
                </c:pt>
                <c:pt idx="33">
                  <c:v>1457</c:v>
                </c:pt>
                <c:pt idx="34">
                  <c:v>1514</c:v>
                </c:pt>
                <c:pt idx="35">
                  <c:v>1577.6</c:v>
                </c:pt>
                <c:pt idx="36">
                  <c:v>1604.1</c:v>
                </c:pt>
                <c:pt idx="37">
                  <c:v>1615.5000000000002</c:v>
                </c:pt>
                <c:pt idx="38">
                  <c:v>1672.5000000000002</c:v>
                </c:pt>
                <c:pt idx="39">
                  <c:v>1891.1</c:v>
                </c:pt>
                <c:pt idx="40">
                  <c:v>1676.7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84D0-4723-815C-4025CF68915D}"/>
            </c:ext>
          </c:extLst>
        </c:ser>
        <c:ser>
          <c:idx val="2"/>
          <c:order val="2"/>
          <c:tx>
            <c:strRef>
              <c:f>Лист1!$E$2</c:f>
              <c:strCache>
                <c:ptCount val="1"/>
                <c:pt idx="0">
                  <c:v>Всего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Лист1!$B$3:$B$43</c:f>
              <c:numCache>
                <c:formatCode>@</c:formatCode>
                <c:ptCount val="41"/>
                <c:pt idx="0">
                  <c:v>1868</c:v>
                </c:pt>
                <c:pt idx="1">
                  <c:v>1916</c:v>
                </c:pt>
                <c:pt idx="2">
                  <c:v>1920</c:v>
                </c:pt>
                <c:pt idx="3">
                  <c:v>1928</c:v>
                </c:pt>
                <c:pt idx="4">
                  <c:v>1935</c:v>
                </c:pt>
                <c:pt idx="5">
                  <c:v>1940</c:v>
                </c:pt>
                <c:pt idx="6">
                  <c:v>1958</c:v>
                </c:pt>
                <c:pt idx="7">
                  <c:v>1960</c:v>
                </c:pt>
                <c:pt idx="8">
                  <c:v>1965</c:v>
                </c:pt>
                <c:pt idx="9">
                  <c:v>1970</c:v>
                </c:pt>
                <c:pt idx="10">
                  <c:v>1975</c:v>
                </c:pt>
                <c:pt idx="11">
                  <c:v>1979</c:v>
                </c:pt>
                <c:pt idx="12">
                  <c:v>1980</c:v>
                </c:pt>
                <c:pt idx="13">
                  <c:v>1981</c:v>
                </c:pt>
                <c:pt idx="14">
                  <c:v>1982</c:v>
                </c:pt>
                <c:pt idx="15">
                  <c:v>1983</c:v>
                </c:pt>
                <c:pt idx="16">
                  <c:v>1984</c:v>
                </c:pt>
                <c:pt idx="17">
                  <c:v>1985</c:v>
                </c:pt>
                <c:pt idx="18">
                  <c:v>1986</c:v>
                </c:pt>
                <c:pt idx="19">
                  <c:v>1987</c:v>
                </c:pt>
                <c:pt idx="20">
                  <c:v>1988</c:v>
                </c:pt>
                <c:pt idx="21">
                  <c:v>1989</c:v>
                </c:pt>
                <c:pt idx="22">
                  <c:v>1992</c:v>
                </c:pt>
                <c:pt idx="23">
                  <c:v>1996</c:v>
                </c:pt>
                <c:pt idx="24">
                  <c:v>2000</c:v>
                </c:pt>
                <c:pt idx="25">
                  <c:v>2001</c:v>
                </c:pt>
                <c:pt idx="26">
                  <c:v>2002</c:v>
                </c:pt>
                <c:pt idx="27">
                  <c:v>2003</c:v>
                </c:pt>
                <c:pt idx="28">
                  <c:v>2004</c:v>
                </c:pt>
                <c:pt idx="29">
                  <c:v>2005</c:v>
                </c:pt>
                <c:pt idx="30">
                  <c:v>2008</c:v>
                </c:pt>
                <c:pt idx="31">
                  <c:v>2009</c:v>
                </c:pt>
                <c:pt idx="32">
                  <c:v>2010</c:v>
                </c:pt>
                <c:pt idx="33">
                  <c:v>2011</c:v>
                </c:pt>
                <c:pt idx="34">
                  <c:v>2012</c:v>
                </c:pt>
                <c:pt idx="35">
                  <c:v>2013</c:v>
                </c:pt>
                <c:pt idx="36">
                  <c:v>2014</c:v>
                </c:pt>
                <c:pt idx="37">
                  <c:v>2015</c:v>
                </c:pt>
                <c:pt idx="38">
                  <c:v>2016</c:v>
                </c:pt>
                <c:pt idx="39">
                  <c:v>2017</c:v>
                </c:pt>
                <c:pt idx="40">
                  <c:v>2018</c:v>
                </c:pt>
              </c:numCache>
            </c:numRef>
          </c:xVal>
          <c:yVal>
            <c:numRef>
              <c:f>Лист1!$E$3:$E$43</c:f>
              <c:numCache>
                <c:formatCode>0.0</c:formatCode>
                <c:ptCount val="41"/>
                <c:pt idx="0">
                  <c:v>470.5</c:v>
                </c:pt>
                <c:pt idx="1">
                  <c:v>652.6</c:v>
                </c:pt>
                <c:pt idx="2">
                  <c:v>104.1</c:v>
                </c:pt>
                <c:pt idx="3">
                  <c:v>659.6</c:v>
                </c:pt>
                <c:pt idx="4">
                  <c:v>299.20000000000005</c:v>
                </c:pt>
                <c:pt idx="5">
                  <c:v>623.4</c:v>
                </c:pt>
                <c:pt idx="6">
                  <c:v>680.1</c:v>
                </c:pt>
                <c:pt idx="7">
                  <c:v>658.5</c:v>
                </c:pt>
                <c:pt idx="8">
                  <c:v>763.4</c:v>
                </c:pt>
                <c:pt idx="9">
                  <c:v>1030</c:v>
                </c:pt>
                <c:pt idx="10">
                  <c:v>1542.8</c:v>
                </c:pt>
                <c:pt idx="11">
                  <c:v>1695.1</c:v>
                </c:pt>
                <c:pt idx="12">
                  <c:v>1615.1</c:v>
                </c:pt>
                <c:pt idx="13">
                  <c:v>1776.6</c:v>
                </c:pt>
                <c:pt idx="14">
                  <c:v>1830.8</c:v>
                </c:pt>
                <c:pt idx="15">
                  <c:v>1891.8999999999999</c:v>
                </c:pt>
                <c:pt idx="16">
                  <c:v>1871.8999999999999</c:v>
                </c:pt>
                <c:pt idx="17">
                  <c:v>1664.6999999999998</c:v>
                </c:pt>
                <c:pt idx="18">
                  <c:v>1836.3</c:v>
                </c:pt>
                <c:pt idx="19">
                  <c:v>1698.7</c:v>
                </c:pt>
                <c:pt idx="20">
                  <c:v>1719.5</c:v>
                </c:pt>
                <c:pt idx="21">
                  <c:v>1641.1</c:v>
                </c:pt>
                <c:pt idx="22">
                  <c:v>1593.1</c:v>
                </c:pt>
                <c:pt idx="23">
                  <c:v>1539.3</c:v>
                </c:pt>
                <c:pt idx="24">
                  <c:v>623.1</c:v>
                </c:pt>
                <c:pt idx="25">
                  <c:v>496.7</c:v>
                </c:pt>
                <c:pt idx="26">
                  <c:v>609.5</c:v>
                </c:pt>
                <c:pt idx="27">
                  <c:v>704.69999999999993</c:v>
                </c:pt>
                <c:pt idx="28">
                  <c:v>807.9</c:v>
                </c:pt>
                <c:pt idx="29">
                  <c:v>1047.7</c:v>
                </c:pt>
                <c:pt idx="30">
                  <c:v>1875.1999999999998</c:v>
                </c:pt>
                <c:pt idx="31">
                  <c:v>1647.5</c:v>
                </c:pt>
                <c:pt idx="32">
                  <c:v>1759.9</c:v>
                </c:pt>
                <c:pt idx="33">
                  <c:v>1668.3999999999999</c:v>
                </c:pt>
                <c:pt idx="34">
                  <c:v>1758.8</c:v>
                </c:pt>
                <c:pt idx="35">
                  <c:v>1832.8</c:v>
                </c:pt>
                <c:pt idx="36">
                  <c:v>1852</c:v>
                </c:pt>
                <c:pt idx="37">
                  <c:v>2276.2000000000003</c:v>
                </c:pt>
                <c:pt idx="38">
                  <c:v>1892.7000000000003</c:v>
                </c:pt>
                <c:pt idx="39">
                  <c:v>2123.1</c:v>
                </c:pt>
                <c:pt idx="40">
                  <c:v>1898.3000000000002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84D0-4723-815C-4025CF68915D}"/>
            </c:ext>
          </c:extLst>
        </c:ser>
        <c:axId val="106604416"/>
        <c:axId val="106611840"/>
      </c:scatterChart>
      <c:valAx>
        <c:axId val="106604416"/>
        <c:scaling>
          <c:orientation val="minMax"/>
          <c:max val="2020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Годы</a:t>
                </a:r>
              </a:p>
            </c:rich>
          </c:tx>
          <c:layout>
            <c:manualLayout>
              <c:xMode val="edge"/>
              <c:yMode val="edge"/>
              <c:x val="0.93794559640126962"/>
              <c:y val="0.89955227561016571"/>
            </c:manualLayout>
          </c:layout>
          <c:spPr>
            <a:noFill/>
            <a:ln>
              <a:noFill/>
            </a:ln>
            <a:effectLst/>
          </c:spPr>
        </c:title>
        <c:numFmt formatCode="@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611840"/>
        <c:crosses val="autoZero"/>
        <c:crossBetween val="midCat"/>
      </c:valAx>
      <c:valAx>
        <c:axId val="10661184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Поголовье скота, тыс. голов</a:t>
                </a:r>
              </a:p>
            </c:rich>
          </c:tx>
          <c:layout>
            <c:manualLayout>
              <c:xMode val="edge"/>
              <c:yMode val="edge"/>
              <c:x val="1.3643926395421852E-2"/>
              <c:y val="8.4140995758651884E-3"/>
            </c:manualLayout>
          </c:layout>
          <c:spPr>
            <a:noFill/>
            <a:ln>
              <a:noFill/>
            </a:ln>
            <a:effectLst/>
          </c:spPr>
        </c:title>
        <c:numFmt formatCode="0.0" sourceLinked="1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6044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74A30-E9E0-44D3-95FE-769D6EA621D3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0E392-42ED-418A-B0AB-4A5FC3B4F87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F9B683-8FCF-4BE4-8D0C-0B5314AC7A1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E392-42ED-418A-B0AB-4A5FC3B4F875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05B1-3D78-4A3D-9EFB-315A1A148DFA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4D143-459B-4812-B76F-ADF4B913A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05B1-3D78-4A3D-9EFB-315A1A148DFA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4D143-459B-4812-B76F-ADF4B913A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05B1-3D78-4A3D-9EFB-315A1A148DFA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4D143-459B-4812-B76F-ADF4B913A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05B1-3D78-4A3D-9EFB-315A1A148DFA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4D143-459B-4812-B76F-ADF4B913A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05B1-3D78-4A3D-9EFB-315A1A148DFA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4D143-459B-4812-B76F-ADF4B913A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05B1-3D78-4A3D-9EFB-315A1A148DFA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4D143-459B-4812-B76F-ADF4B913A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05B1-3D78-4A3D-9EFB-315A1A148DFA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4D143-459B-4812-B76F-ADF4B913A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05B1-3D78-4A3D-9EFB-315A1A148DFA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4D143-459B-4812-B76F-ADF4B913A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05B1-3D78-4A3D-9EFB-315A1A148DFA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4D143-459B-4812-B76F-ADF4B913A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05B1-3D78-4A3D-9EFB-315A1A148DFA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4D143-459B-4812-B76F-ADF4B913A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05B1-3D78-4A3D-9EFB-315A1A148DFA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4D143-459B-4812-B76F-ADF4B913A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805B1-3D78-4A3D-9EFB-315A1A148DFA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4D143-459B-4812-B76F-ADF4B913A0D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5" descr="IMG_7385.jpg"/>
          <p:cNvPicPr>
            <a:picLocks noChangeAspect="1"/>
          </p:cNvPicPr>
          <p:nvPr/>
        </p:nvPicPr>
        <p:blipFill>
          <a:blip r:embed="rId2" cstate="print"/>
          <a:srcRect b="2028"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0" y="260350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ИСТОРИЯ  И  СОВРЕМЕННОСТЬ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ЛЕСНЫХ МЕЛИОРАЦИЙ В СЕВЕРНОМ ПРИКАСПИИ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TextBox 4"/>
          <p:cNvSpPr txBox="1">
            <a:spLocks noChangeArrowheads="1"/>
          </p:cNvSpPr>
          <p:nvPr/>
        </p:nvSpPr>
        <p:spPr bwMode="auto">
          <a:xfrm>
            <a:off x="0" y="4857750"/>
            <a:ext cx="914400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Кулик Константин Николаевич,</a:t>
            </a:r>
          </a:p>
          <a:p>
            <a:pPr algn="ctr"/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академик РАН, доктор сельскохозяйственных наук, профессор,</a:t>
            </a:r>
          </a:p>
          <a:p>
            <a:pPr algn="ctr"/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заслуженный деятель науки РФ и Республики Калмыкия, 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ФГБНУ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«ФНЦ агроэкологии РАН»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5" descr="Фото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43608" y="0"/>
            <a:ext cx="7200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Лесопастбища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«саванного»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типа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созданные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конце 80-х гг.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века на Черных землях по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технологиям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ВНИАЛМИ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5" descr="фото 7"/>
          <p:cNvPicPr>
            <a:picLocks noChangeAspect="1" noChangeArrowheads="1"/>
          </p:cNvPicPr>
          <p:nvPr/>
        </p:nvPicPr>
        <p:blipFill>
          <a:blip r:embed="rId2" cstate="print"/>
          <a:srcRect b="1701"/>
          <a:stretch>
            <a:fillRect/>
          </a:stretch>
        </p:blipFill>
        <p:spPr bwMode="auto">
          <a:xfrm>
            <a:off x="0" y="0"/>
            <a:ext cx="9177506" cy="6858000"/>
          </a:xfrm>
          <a:prstGeom prst="rect">
            <a:avLst/>
          </a:prstGeom>
          <a:noFill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43608" y="0"/>
            <a:ext cx="7162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Лесопастбищный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ландшафт в Ставропольском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крае на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Бажиганских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песках. Посадки 60-70гг.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лесопастбища Астр об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064" cy="6858000"/>
          </a:xfrm>
          <a:prstGeom prst="rect">
            <a:avLst/>
          </a:prstGeom>
          <a:noFill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15616" y="0"/>
            <a:ext cx="6934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ru-RU" sz="2000" b="1" dirty="0" smtClean="0">
                <a:latin typeface="Times New Roman" pitchFamily="18" charset="0"/>
              </a:rPr>
              <a:t>11. Астраханские пески. </a:t>
            </a:r>
            <a:r>
              <a:rPr lang="ru-RU" sz="2000" b="1" dirty="0" err="1" smtClean="0">
                <a:latin typeface="Times New Roman" pitchFamily="18" charset="0"/>
              </a:rPr>
              <a:t>Харабалинский</a:t>
            </a:r>
            <a:r>
              <a:rPr lang="ru-RU" sz="2000" b="1" dirty="0" smtClean="0">
                <a:latin typeface="Times New Roman" pitchFamily="18" charset="0"/>
              </a:rPr>
              <a:t> район. </a:t>
            </a:r>
            <a:r>
              <a:rPr lang="ru-RU" sz="2000" b="1" dirty="0" err="1" smtClean="0">
                <a:latin typeface="Times New Roman" pitchFamily="18" charset="0"/>
              </a:rPr>
              <a:t>Лесопастбища</a:t>
            </a:r>
            <a:r>
              <a:rPr lang="ru-RU" sz="2000" b="1" dirty="0" smtClean="0">
                <a:latin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</a:rPr>
              <a:t>с </a:t>
            </a:r>
            <a:r>
              <a:rPr lang="ru-RU" sz="2000" b="1" dirty="0" err="1">
                <a:latin typeface="Times New Roman" pitchFamily="18" charset="0"/>
              </a:rPr>
              <a:t>пастбищезащитными</a:t>
            </a:r>
            <a:r>
              <a:rPr lang="ru-RU" sz="2000" b="1" dirty="0">
                <a:latin typeface="Times New Roman" pitchFamily="18" charset="0"/>
              </a:rPr>
              <a:t> лесными  </a:t>
            </a:r>
            <a:r>
              <a:rPr lang="ru-RU" sz="2000" b="1" dirty="0" smtClean="0">
                <a:latin typeface="Times New Roman" pitchFamily="18" charset="0"/>
              </a:rPr>
              <a:t>полосами. Посадка 1972 г.</a:t>
            </a:r>
            <a:r>
              <a:rPr lang="ru-RU" sz="2000" dirty="0" smtClean="0">
                <a:latin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 noGrp="1"/>
          </p:cNvGraphicFramePr>
          <p:nvPr/>
        </p:nvGraphicFramePr>
        <p:xfrm>
          <a:off x="0" y="886254"/>
          <a:ext cx="9144000" cy="5971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-36513" y="0"/>
            <a:ext cx="91805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12. Динамика поголовья учтенного скота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Черных  землях Калмыкии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44E7E10-F3E3-4D4F-9223-F04A79772F03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723151"/>
            <a:ext cx="8408611" cy="59462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623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13. Пыльные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бури на юге европейской части России в конце сентября 2020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Фотографии\МОЁ\Photos\2015\_MG_7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80511" cy="6885384"/>
          </a:xfrm>
          <a:prstGeom prst="rect">
            <a:avLst/>
          </a:prstGeom>
          <a:noFill/>
        </p:spPr>
      </p:pic>
      <p:sp>
        <p:nvSpPr>
          <p:cNvPr id="5" name="AutoShape 7" descr="http://agrocontech.ru/files/pages/603/14531179180_razmnozhenie_rastenii_v_gidroponnoi_sistem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B9B9B684-BA2B-4BBD-A756-8852FECE63D6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14. Количественные и качественные критерии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оценки степени деградации и опустынивания пастбищ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36512" y="1412776"/>
            <a:ext cx="9180512" cy="5524589"/>
          </a:xfrm>
          <a:prstGeom prst="rect">
            <a:avLst/>
          </a:prstGeom>
          <a:solidFill>
            <a:schemeClr val="accent5">
              <a:lumMod val="20000"/>
              <a:lumOff val="80000"/>
              <a:alpha val="50196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Степень пораженной деградацией (опустыниванием) территории оценивалась: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по индексам деградации (ИД) В.И. Петрова:</a:t>
            </a:r>
          </a:p>
          <a:p>
            <a:pPr marL="0" marR="0" lvl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где Sд – пораженная часть территории, га; S – общая площадь территории, га.</a:t>
            </a:r>
          </a:p>
          <a:p>
            <a:pPr lvl="0" algn="just" eaLnBrk="0" hangingPunct="0"/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2)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критериям экологического состояния (норма, риск, кризис и бедствие) Б.В. Виноградова;</a:t>
            </a: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3) на основе дешифрирования космических снимков и ГИС-технологий;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4) по нормализованному вегетативному индексу (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NDVI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):</a:t>
            </a: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где NIR – отражение в ближней инфракрасной области спектра; RED – отражение в красной области спектра.</a:t>
            </a:r>
          </a:p>
          <a:p>
            <a:pPr>
              <a:lnSpc>
                <a:spcPct val="50000"/>
              </a:lnSpc>
            </a:pPr>
            <a:endParaRPr lang="ru-RU" sz="2200" dirty="0" smtClean="0"/>
          </a:p>
          <a:p>
            <a:pPr>
              <a:lnSpc>
                <a:spcPct val="50000"/>
              </a:lnSpc>
            </a:pPr>
            <a:endParaRPr lang="ru-RU" sz="2200" dirty="0" smtClean="0"/>
          </a:p>
          <a:p>
            <a:pPr>
              <a:lnSpc>
                <a:spcPct val="50000"/>
              </a:lnSpc>
            </a:pPr>
            <a:endParaRPr lang="ru-RU" sz="2200" dirty="0" smtClean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872" y="2276872"/>
            <a:ext cx="1728192" cy="864096"/>
          </a:xfrm>
          <a:prstGeom prst="rect">
            <a:avLst/>
          </a:prstGeom>
          <a:noFill/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20000"/>
          </a:blip>
          <a:srcRect/>
          <a:stretch>
            <a:fillRect/>
          </a:stretch>
        </p:blipFill>
        <p:spPr bwMode="auto">
          <a:xfrm>
            <a:off x="3347864" y="4581128"/>
            <a:ext cx="2808312" cy="864096"/>
          </a:xfrm>
          <a:prstGeom prst="rect">
            <a:avLst/>
          </a:prstGeom>
          <a:noFill/>
        </p:spPr>
      </p:pic>
      <p:pic>
        <p:nvPicPr>
          <p:cNvPr id="12" name="Picture 2" descr="D:\Восстановленые файлы\работа веб\184 фирменный стиль\Презентация\лого.png"/>
          <p:cNvPicPr>
            <a:picLocks noChangeAspect="1" noChangeArrowheads="1"/>
          </p:cNvPicPr>
          <p:nvPr/>
        </p:nvPicPr>
        <p:blipFill>
          <a:blip r:embed="rId5" cstate="print"/>
          <a:srcRect b="25851"/>
          <a:stretch>
            <a:fillRect/>
          </a:stretch>
        </p:blipFill>
        <p:spPr bwMode="auto">
          <a:xfrm>
            <a:off x="395536" y="6497960"/>
            <a:ext cx="360040" cy="360040"/>
          </a:xfrm>
          <a:prstGeom prst="rect">
            <a:avLst/>
          </a:prstGeom>
          <a:noFill/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1043608" y="404664"/>
            <a:ext cx="6984776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95536" y="836712"/>
            <a:ext cx="8424936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27584" y="6525344"/>
            <a:ext cx="2592288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75000"/>
                  </a:schemeClr>
                </a:solidFill>
              </a:rPr>
              <a:t>ФНЦ агроэкологии РАН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5" descr="Юфо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64451" cy="580526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980728"/>
            <a:ext cx="251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108520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15.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-27384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</a:br>
            <a:r>
              <a:rPr kumimoji="0" lang="ru-RU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Calibri"/>
                <a:cs typeface="+mj-cs"/>
              </a:rPr>
              <a:t> 16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Calibri"/>
                <a:cs typeface="+mj-cs"/>
              </a:rPr>
              <a:t>. </a:t>
            </a: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Суммарные индексы деградации пастбищ </a:t>
            </a: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3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44E7E10-F3E3-4D4F-9223-F04A79772F03}" type="slidenum">
              <a:rPr lang="ru-RU" sz="1600" smtClean="0"/>
              <a:pPr>
                <a:defRPr/>
              </a:pPr>
              <a:t>17</a:t>
            </a:fld>
            <a:endParaRPr lang="ru-RU" sz="1600" dirty="0"/>
          </a:p>
        </p:txBody>
      </p:sp>
      <p:pic>
        <p:nvPicPr>
          <p:cNvPr id="6" name="Picture 2" descr="D:\Восстановленые файлы\работа веб\184 фирменный стиль\Презентация\лого.png"/>
          <p:cNvPicPr>
            <a:picLocks noChangeAspect="1" noChangeArrowheads="1"/>
          </p:cNvPicPr>
          <p:nvPr/>
        </p:nvPicPr>
        <p:blipFill>
          <a:blip r:embed="rId2" cstate="print"/>
          <a:srcRect b="25851"/>
          <a:stretch>
            <a:fillRect/>
          </a:stretch>
        </p:blipFill>
        <p:spPr bwMode="auto">
          <a:xfrm>
            <a:off x="395536" y="6237312"/>
            <a:ext cx="360040" cy="360040"/>
          </a:xfrm>
          <a:prstGeom prst="rect">
            <a:avLst/>
          </a:prstGeom>
          <a:noFill/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475656" y="548680"/>
            <a:ext cx="612068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Содержимое 12" descr="Суммарный индекс деградации пастбищ.jpeg"/>
          <p:cNvPicPr>
            <a:picLocks/>
          </p:cNvPicPr>
          <p:nvPr/>
        </p:nvPicPr>
        <p:blipFill>
          <a:blip r:embed="rId3" cstate="print"/>
          <a:srcRect t="2785"/>
          <a:stretch>
            <a:fillRect/>
          </a:stretch>
        </p:blipFill>
        <p:spPr>
          <a:xfrm>
            <a:off x="251520" y="732912"/>
            <a:ext cx="4680000" cy="550440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968551" y="1034048"/>
          <a:ext cx="4067945" cy="1386840"/>
        </p:xfrm>
        <a:graphic>
          <a:graphicData uri="http://schemas.openxmlformats.org/drawingml/2006/table">
            <a:tbl>
              <a:tblPr/>
              <a:tblGrid>
                <a:gridCol w="1656184"/>
                <a:gridCol w="648072"/>
                <a:gridCol w="576064"/>
                <a:gridCol w="682720"/>
                <a:gridCol w="504905"/>
              </a:tblGrid>
              <a:tr h="180000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360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Административная </a:t>
                      </a: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географическая </a:t>
                      </a: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360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Форма опустынивания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360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3600"/>
                        </a:spcBef>
                        <a:spcAft>
                          <a:spcPts val="0"/>
                        </a:spcAft>
                      </a:pPr>
                      <a:r>
                        <a:rPr lang="ru-RU" sz="1200" spc="-20" baseline="0" dirty="0">
                          <a:latin typeface="Times New Roman"/>
                          <a:ea typeface="Times New Roman"/>
                          <a:cs typeface="Times New Roman"/>
                        </a:rPr>
                        <a:t>засоление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3600"/>
                        </a:spcBef>
                        <a:spcAft>
                          <a:spcPts val="0"/>
                        </a:spcAft>
                      </a:pPr>
                      <a:r>
                        <a:rPr lang="ru-RU" sz="1200" spc="-20" baseline="0" dirty="0">
                          <a:latin typeface="Times New Roman"/>
                          <a:ea typeface="Times New Roman"/>
                          <a:cs typeface="Times New Roman"/>
                        </a:rPr>
                        <a:t>эрозия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3600"/>
                        </a:spcBef>
                        <a:spcAft>
                          <a:spcPts val="0"/>
                        </a:spcAft>
                      </a:pPr>
                      <a:r>
                        <a:rPr lang="ru-RU" sz="1200" spc="-20" baseline="0" dirty="0">
                          <a:latin typeface="Times New Roman"/>
                          <a:ea typeface="Times New Roman"/>
                          <a:cs typeface="Times New Roman"/>
                        </a:rPr>
                        <a:t>дефляция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000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Bef>
                          <a:spcPts val="360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Республика Калмыкия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2152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414,3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2438,5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5004,8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Bef>
                          <a:spcPts val="360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Астраханская область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664,6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0,7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496,6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1161,9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Bef>
                          <a:spcPts val="360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Волгоградская область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678,8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866,9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40,2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1585,9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Bef>
                          <a:spcPts val="360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3495,4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1281,9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2975,3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7752,6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4932040" y="476672"/>
            <a:ext cx="421196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algn="ctr" fontAlgn="auto">
              <a:spcAft>
                <a:spcPts val="0"/>
              </a:spcAft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Calibri"/>
                <a:cs typeface="+mj-cs"/>
              </a:rPr>
              <a:t> </a:t>
            </a:r>
            <a:r>
              <a:rPr lang="ru-RU" sz="2400" dirty="0" smtClean="0">
                <a:latin typeface="Times New Roman"/>
                <a:ea typeface="Calibri"/>
              </a:rPr>
              <a:t>Площадь и формы опустынивания пастбищ, тыс. га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2883539"/>
            <a:ext cx="4032448" cy="33537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584" y="6304002"/>
            <a:ext cx="2592288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75000"/>
                  </a:schemeClr>
                </a:solidFill>
              </a:rPr>
              <a:t>ФНЦ агроэкологии РАН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44E7E10-F3E3-4D4F-9223-F04A79772F03}" type="slidenum">
              <a:rPr lang="ru-RU" sz="1600" smtClean="0"/>
              <a:pPr>
                <a:defRPr/>
              </a:pPr>
              <a:t>18</a:t>
            </a:fld>
            <a:endParaRPr lang="ru-RU" sz="1600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49006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/>
                <a:ea typeface="Times New Roman"/>
              </a:rPr>
              <a:t>17. Деградация земель Волгоградского Заволжья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51520" y="548680"/>
            <a:ext cx="8712968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405" y="620688"/>
            <a:ext cx="4470928" cy="558960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08004" y="692696"/>
            <a:ext cx="45359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dirty="0" smtClean="0"/>
              <a:t>Площадь и уровни деградации земель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/>
              <a:t>Волгоградского Заволжья</a:t>
            </a:r>
            <a:endParaRPr lang="ru-RU" sz="2000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0559003"/>
              </p:ext>
            </p:extLst>
          </p:nvPr>
        </p:nvGraphicFramePr>
        <p:xfrm>
          <a:off x="4791928" y="1412776"/>
          <a:ext cx="4168148" cy="2194560"/>
        </p:xfrm>
        <a:graphic>
          <a:graphicData uri="http://schemas.openxmlformats.org/drawingml/2006/table">
            <a:tbl>
              <a:tblPr/>
              <a:tblGrid>
                <a:gridCol w="2075149"/>
                <a:gridCol w="1138431"/>
                <a:gridCol w="954568"/>
              </a:tblGrid>
              <a:tr h="198120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Уровень </a:t>
                      </a: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деградации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Площадь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1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га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доля, %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Бедствие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321064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12,1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Кризис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492138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18,5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Риск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632653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23,8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Норма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1213075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45,6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Всего, </a:t>
                      </a:r>
                      <a:endParaRPr lang="ru-RU" sz="18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без </a:t>
                      </a: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учета поймы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2658930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Picture 2" descr="D:\Восстановленые файлы\работа веб\184 фирменный стиль\Презентация\лого.png"/>
          <p:cNvPicPr>
            <a:picLocks noChangeAspect="1" noChangeArrowheads="1"/>
          </p:cNvPicPr>
          <p:nvPr/>
        </p:nvPicPr>
        <p:blipFill>
          <a:blip r:embed="rId3" cstate="print"/>
          <a:srcRect b="25851"/>
          <a:stretch>
            <a:fillRect/>
          </a:stretch>
        </p:blipFill>
        <p:spPr bwMode="auto">
          <a:xfrm>
            <a:off x="395536" y="6237312"/>
            <a:ext cx="360040" cy="360040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33056"/>
            <a:ext cx="4104456" cy="227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27584" y="6304002"/>
            <a:ext cx="2592288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75000"/>
                  </a:schemeClr>
                </a:solidFill>
              </a:rPr>
              <a:t>ФНЦ агроэкологии РАН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49006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/>
                <a:ea typeface="Times New Roman"/>
              </a:rPr>
              <a:t>18. Деградация земель Астраханской области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44E7E10-F3E3-4D4F-9223-F04A79772F03}" type="slidenum">
              <a:rPr lang="ru-RU" sz="1600" smtClean="0"/>
              <a:pPr>
                <a:defRPr/>
              </a:pPr>
              <a:t>19</a:t>
            </a:fld>
            <a:endParaRPr lang="ru-RU" sz="16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51520" y="548680"/>
            <a:ext cx="8712968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Содержимое 15" descr="Карта18-2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4176464" cy="5688632"/>
          </a:xfrm>
          <a:prstGeom prst="rect">
            <a:avLst/>
          </a:prstGeom>
        </p:spPr>
      </p:pic>
      <p:pic>
        <p:nvPicPr>
          <p:cNvPr id="9" name="Picture 2" descr="D:\Восстановленые файлы\работа веб\184 фирменный стиль\Презентация\лого.png"/>
          <p:cNvPicPr>
            <a:picLocks noChangeAspect="1" noChangeArrowheads="1"/>
          </p:cNvPicPr>
          <p:nvPr/>
        </p:nvPicPr>
        <p:blipFill>
          <a:blip r:embed="rId3" cstate="print"/>
          <a:srcRect b="25851"/>
          <a:stretch>
            <a:fillRect/>
          </a:stretch>
        </p:blipFill>
        <p:spPr bwMode="auto">
          <a:xfrm>
            <a:off x="395536" y="6237312"/>
            <a:ext cx="360040" cy="36004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315434" y="692696"/>
            <a:ext cx="4828566" cy="63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200" dirty="0" smtClean="0"/>
              <a:t>Площадь и уровни деградации земель </a:t>
            </a:r>
          </a:p>
          <a:p>
            <a:pPr algn="ctr">
              <a:lnSpc>
                <a:spcPct val="80000"/>
              </a:lnSpc>
            </a:pPr>
            <a:r>
              <a:rPr lang="ru-RU" sz="2200" dirty="0" smtClean="0"/>
              <a:t>Астраханской области </a:t>
            </a:r>
            <a:endParaRPr lang="ru-RU" sz="2200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499992" y="1378456"/>
          <a:ext cx="4392488" cy="2194560"/>
        </p:xfrm>
        <a:graphic>
          <a:graphicData uri="http://schemas.openxmlformats.org/drawingml/2006/table">
            <a:tbl>
              <a:tblPr/>
              <a:tblGrid>
                <a:gridCol w="2186839"/>
                <a:gridCol w="1199704"/>
                <a:gridCol w="1005945"/>
              </a:tblGrid>
              <a:tr h="198120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Уровень </a:t>
                      </a: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деградации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Площадь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1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га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доля, %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Бедствие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1043901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36,4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Кризис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788991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27,5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Риск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644748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22,5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Норма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393235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13,7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Всего, </a:t>
                      </a:r>
                      <a:endParaRPr lang="ru-RU" sz="18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без </a:t>
                      </a: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учета поймы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2870875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Рисунок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99992" y="3645024"/>
            <a:ext cx="4392488" cy="26642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7584" y="6304002"/>
            <a:ext cx="2592288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75000"/>
                  </a:schemeClr>
                </a:solidFill>
              </a:rPr>
              <a:t>ФНЦ агроэкологии РАН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User-21\Documents\К докладу по лесомелиор ПРИКАСПИЯ\Астрахань 14 06 2012г\14062012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1" y="-1"/>
            <a:ext cx="4932039" cy="4196381"/>
          </a:xfrm>
          <a:prstGeom prst="rect">
            <a:avLst/>
          </a:prstGeom>
          <a:noFill/>
        </p:spPr>
      </p:pic>
      <p:pic>
        <p:nvPicPr>
          <p:cNvPr id="6" name="Picture 2" descr="C:\Users\User-21\Documents\К докладу по лесомелиор ПРИКАСПИЯ\Астрахань 14 06 2012г\14062012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88024" cy="4176733"/>
          </a:xfrm>
          <a:prstGeom prst="rect">
            <a:avLst/>
          </a:prstGeom>
          <a:noFill/>
        </p:spPr>
      </p:pic>
      <p:pic>
        <p:nvPicPr>
          <p:cNvPr id="7" name="Picture 2" descr="C:\Users\User-21\Documents\К докладу по лесомелиор ПРИКАСПИЯ\Астрахань 14 06 2012г\140620121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501008"/>
            <a:ext cx="4932040" cy="3356992"/>
          </a:xfrm>
          <a:prstGeom prst="rect">
            <a:avLst/>
          </a:prstGeom>
          <a:noFill/>
        </p:spPr>
      </p:pic>
      <p:pic>
        <p:nvPicPr>
          <p:cNvPr id="6146" name="Picture 2" descr="C:\Users\User-21\Documents\К докладу по лесомелиор ПРИКАСПИЯ\Астрахань 14 06 2012г\140620121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1008"/>
            <a:ext cx="4788024" cy="3359876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260648"/>
            <a:ext cx="91440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2. 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Астраханские пески. Урочище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Тугай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Худук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Насаждения саксаула чёрного. Посадка начала 60-х годов</a:t>
            </a:r>
            <a:r>
              <a:rPr lang="en-US" sz="4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XX </a:t>
            </a:r>
            <a:r>
              <a:rPr lang="ru-RU" sz="4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века</a:t>
            </a:r>
            <a:r>
              <a:rPr lang="ru-RU" sz="4400" b="1" dirty="0" smtClean="0">
                <a:latin typeface="+mj-lt"/>
                <a:ea typeface="+mj-ea"/>
                <a:cs typeface="+mj-cs"/>
              </a:rPr>
              <a:t>.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/>
                <a:ea typeface="Calibri"/>
              </a:rPr>
              <a:t>19. Деградация земель Республики Калмыкии, 2018 г.</a:t>
            </a:r>
            <a:endParaRPr lang="ru-RU" sz="2000" b="1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44E7E10-F3E3-4D4F-9223-F04A79772F03}" type="slidenum">
              <a:rPr lang="ru-RU" sz="1600" smtClean="0"/>
              <a:pPr>
                <a:defRPr/>
              </a:pPr>
              <a:t>20</a:t>
            </a:fld>
            <a:endParaRPr lang="ru-RU" sz="16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51520" y="548680"/>
            <a:ext cx="8496944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Содержимое 7" descr="карта_КалмыкияДегр5_18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21723" y="731837"/>
            <a:ext cx="6346621" cy="5433467"/>
          </a:xfrm>
          <a:prstGeom prst="rect">
            <a:avLst/>
          </a:prstGeom>
        </p:spPr>
      </p:pic>
      <p:pic>
        <p:nvPicPr>
          <p:cNvPr id="8" name="Picture 2" descr="D:\Восстановленые файлы\работа веб\184 фирменный стиль\Презентация\лого.png"/>
          <p:cNvPicPr>
            <a:picLocks noChangeAspect="1" noChangeArrowheads="1"/>
          </p:cNvPicPr>
          <p:nvPr/>
        </p:nvPicPr>
        <p:blipFill>
          <a:blip r:embed="rId4" cstate="print"/>
          <a:srcRect b="25851"/>
          <a:stretch>
            <a:fillRect/>
          </a:stretch>
        </p:blipFill>
        <p:spPr bwMode="auto">
          <a:xfrm>
            <a:off x="395536" y="6237312"/>
            <a:ext cx="360040" cy="3600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27584" y="6304002"/>
            <a:ext cx="2592288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75000"/>
                  </a:schemeClr>
                </a:solidFill>
              </a:rPr>
              <a:t>ФНЦ агроэкологии РАН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2630"/>
            <a:ext cx="9144000" cy="49006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20. Схема основных таксономических единиц аридных пастбищ для целей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фитомелиорации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4E7E10-F3E3-4D4F-9223-F04A79772F03}" type="slidenum">
              <a:rPr lang="ru-RU" sz="1600" smtClean="0"/>
              <a:pPr>
                <a:defRPr/>
              </a:pPr>
              <a:t>21</a:t>
            </a:fld>
            <a:endParaRPr lang="ru-RU" sz="16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D:\Восстановленые файлы\работа веб\184 фирменный стиль\Презентация\лого.png"/>
          <p:cNvPicPr>
            <a:picLocks noChangeAspect="1" noChangeArrowheads="1"/>
          </p:cNvPicPr>
          <p:nvPr/>
        </p:nvPicPr>
        <p:blipFill>
          <a:blip r:embed="rId2" cstate="print"/>
          <a:srcRect b="25851"/>
          <a:stretch>
            <a:fillRect/>
          </a:stretch>
        </p:blipFill>
        <p:spPr bwMode="auto">
          <a:xfrm>
            <a:off x="395536" y="6237312"/>
            <a:ext cx="360040" cy="360040"/>
          </a:xfrm>
          <a:prstGeom prst="rect">
            <a:avLst/>
          </a:prstGeom>
          <a:noFill/>
        </p:spPr>
      </p:pic>
      <p:pic>
        <p:nvPicPr>
          <p:cNvPr id="14" name="Содержимое 13" descr="ЛМК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7504" y="947861"/>
            <a:ext cx="8919466" cy="5289451"/>
          </a:xfrm>
        </p:spPr>
      </p:pic>
      <p:sp>
        <p:nvSpPr>
          <p:cNvPr id="8" name="TextBox 7"/>
          <p:cNvSpPr txBox="1"/>
          <p:nvPr/>
        </p:nvSpPr>
        <p:spPr>
          <a:xfrm>
            <a:off x="827584" y="6304002"/>
            <a:ext cx="2592288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75000"/>
                  </a:schemeClr>
                </a:solidFill>
              </a:rPr>
              <a:t>ФНЦ агроэкологии РАН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907704" y="836712"/>
            <a:ext cx="4320480" cy="54737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332656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21. Лесомелиоративная карта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Восстановленые файлы\работа веб\184 фирменный стиль\Презентация\лого.png"/>
          <p:cNvPicPr>
            <a:picLocks noChangeAspect="1" noChangeArrowheads="1"/>
          </p:cNvPicPr>
          <p:nvPr/>
        </p:nvPicPr>
        <p:blipFill>
          <a:blip r:embed="rId3" cstate="print"/>
          <a:srcRect b="25851"/>
          <a:stretch>
            <a:fillRect/>
          </a:stretch>
        </p:blipFill>
        <p:spPr bwMode="auto">
          <a:xfrm>
            <a:off x="395536" y="6237312"/>
            <a:ext cx="360040" cy="360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74904" y="6356350"/>
            <a:ext cx="2133600" cy="365125"/>
          </a:xfrm>
        </p:spPr>
        <p:txBody>
          <a:bodyPr/>
          <a:lstStyle/>
          <a:p>
            <a:pPr>
              <a:defRPr/>
            </a:pPr>
            <a:fld id="{044E7E10-F3E3-4D4F-9223-F04A79772F03}" type="slidenum">
              <a:rPr lang="ru-RU" sz="1600" smtClean="0"/>
              <a:pPr>
                <a:defRPr/>
              </a:pPr>
              <a:t>23</a:t>
            </a:fld>
            <a:endParaRPr lang="ru-RU" sz="1600" dirty="0"/>
          </a:p>
        </p:txBody>
      </p:sp>
      <p:pic>
        <p:nvPicPr>
          <p:cNvPr id="5" name="Picture 2" descr="D:\Восстановленые файлы\работа веб\184 фирменный стиль\Презентация\лого.png"/>
          <p:cNvPicPr>
            <a:picLocks noChangeAspect="1" noChangeArrowheads="1"/>
          </p:cNvPicPr>
          <p:nvPr/>
        </p:nvPicPr>
        <p:blipFill>
          <a:blip r:embed="rId2" cstate="print"/>
          <a:srcRect b="25851"/>
          <a:stretch>
            <a:fillRect/>
          </a:stretch>
        </p:blipFill>
        <p:spPr bwMode="auto">
          <a:xfrm>
            <a:off x="395536" y="6237312"/>
            <a:ext cx="360040" cy="360040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1729" y="202630"/>
            <a:ext cx="9144000" cy="490066"/>
          </a:xfrm>
        </p:spPr>
        <p:txBody>
          <a:bodyPr>
            <a:noAutofit/>
          </a:bodyPr>
          <a:lstStyle/>
          <a:p>
            <a:pPr>
              <a:lnSpc>
                <a:spcPct val="95000"/>
              </a:lnSpc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22. Инновационные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экологически безопасные ресурсосберегающие технологии фитомелиоративной реконструкции и реабилитации деградированных и опустыненных  пастбищ</a:t>
            </a:r>
            <a:endParaRPr lang="ru-RU" sz="2000" dirty="0">
              <a:effectLst/>
              <a:latin typeface="Times New Roman"/>
              <a:ea typeface="Calibri"/>
              <a:cs typeface="Times New Roman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51520" y="908720"/>
            <a:ext cx="8712968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697" y="1844824"/>
            <a:ext cx="4605319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91"/>
          <a:stretch/>
        </p:blipFill>
        <p:spPr>
          <a:xfrm>
            <a:off x="4788024" y="908720"/>
            <a:ext cx="3936876" cy="58052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7584" y="6304002"/>
            <a:ext cx="2592288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75000"/>
                  </a:schemeClr>
                </a:solidFill>
              </a:rPr>
              <a:t>ФНЦ агроэкологии РАН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44E7E10-F3E3-4D4F-9223-F04A79772F03}" type="slidenum">
              <a:rPr lang="ru-RU" sz="1600" smtClean="0"/>
              <a:pPr>
                <a:defRPr/>
              </a:pPr>
              <a:t>24</a:t>
            </a:fld>
            <a:endParaRPr lang="ru-RU" sz="16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729" y="202630"/>
            <a:ext cx="9144000" cy="490066"/>
          </a:xfrm>
        </p:spPr>
        <p:txBody>
          <a:bodyPr>
            <a:noAutofit/>
          </a:bodyPr>
          <a:lstStyle/>
          <a:p>
            <a:pPr>
              <a:lnSpc>
                <a:spcPct val="95000"/>
              </a:lnSpc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23. Инновационные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экологически безопасные ресурсосберегающие технологии фитомелиоративной реконструкции и реабилитации деградированных и опустыненных  пастбищ</a:t>
            </a:r>
            <a:endParaRPr lang="ru-RU" sz="2000" dirty="0">
              <a:effectLst/>
              <a:latin typeface="Times New Roman"/>
              <a:ea typeface="Calibri"/>
              <a:cs typeface="Times New Roman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51520" y="908720"/>
            <a:ext cx="8712968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D:\Восстановленые файлы\работа веб\184 фирменный стиль\Презентация\лого.png"/>
          <p:cNvPicPr>
            <a:picLocks noChangeAspect="1" noChangeArrowheads="1"/>
          </p:cNvPicPr>
          <p:nvPr/>
        </p:nvPicPr>
        <p:blipFill>
          <a:blip r:embed="rId2" cstate="print"/>
          <a:srcRect b="25851"/>
          <a:stretch>
            <a:fillRect/>
          </a:stretch>
        </p:blipFill>
        <p:spPr bwMode="auto">
          <a:xfrm>
            <a:off x="395536" y="6237312"/>
            <a:ext cx="360040" cy="36004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180"/>
          <a:stretch/>
        </p:blipFill>
        <p:spPr>
          <a:xfrm>
            <a:off x="5148065" y="1052735"/>
            <a:ext cx="3600400" cy="5389555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90"/>
          <a:stretch/>
        </p:blipFill>
        <p:spPr bwMode="auto">
          <a:xfrm>
            <a:off x="323528" y="1916832"/>
            <a:ext cx="4581525" cy="318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27584" y="6304002"/>
            <a:ext cx="2592288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75000"/>
                  </a:schemeClr>
                </a:solidFill>
              </a:rPr>
              <a:t>ФНЦ агроэкологии РАН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44E7E10-F3E3-4D4F-9223-F04A79772F03}" type="slidenum">
              <a:rPr lang="ru-RU" sz="1600" smtClean="0"/>
              <a:pPr>
                <a:defRPr/>
              </a:pPr>
              <a:t>25</a:t>
            </a:fld>
            <a:endParaRPr lang="ru-RU" sz="16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729" y="202630"/>
            <a:ext cx="9144000" cy="490066"/>
          </a:xfrm>
        </p:spPr>
        <p:txBody>
          <a:bodyPr>
            <a:noAutofit/>
          </a:bodyPr>
          <a:lstStyle/>
          <a:p>
            <a:pPr>
              <a:lnSpc>
                <a:spcPct val="95000"/>
              </a:lnSpc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24. Инновационные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экологически безопасные ресурсосберегающие технологии фитомелиоративной реконструкции и реабилитации деградированных и опустыненных  пастбищ</a:t>
            </a:r>
            <a:endParaRPr lang="ru-RU" sz="2000" dirty="0">
              <a:effectLst/>
              <a:latin typeface="Times New Roman"/>
              <a:ea typeface="Calibri"/>
              <a:cs typeface="Times New Roman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51520" y="908720"/>
            <a:ext cx="8712968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D:\Восстановленые файлы\работа веб\184 фирменный стиль\Презентация\лого.png"/>
          <p:cNvPicPr>
            <a:picLocks noChangeAspect="1" noChangeArrowheads="1"/>
          </p:cNvPicPr>
          <p:nvPr/>
        </p:nvPicPr>
        <p:blipFill>
          <a:blip r:embed="rId2" cstate="print"/>
          <a:srcRect b="25851"/>
          <a:stretch>
            <a:fillRect/>
          </a:stretch>
        </p:blipFill>
        <p:spPr bwMode="auto">
          <a:xfrm>
            <a:off x="395536" y="6237312"/>
            <a:ext cx="360040" cy="36004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92" y="995848"/>
            <a:ext cx="4373143" cy="3282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665" b="30333"/>
          <a:stretch/>
        </p:blipFill>
        <p:spPr bwMode="auto">
          <a:xfrm>
            <a:off x="298791" y="4329075"/>
            <a:ext cx="4373143" cy="19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95848"/>
            <a:ext cx="3756025" cy="523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27584" y="6304002"/>
            <a:ext cx="2592288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75000"/>
                  </a:schemeClr>
                </a:solidFill>
              </a:rPr>
              <a:t>ФНЦ агроэкологии РАН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44E7E10-F3E3-4D4F-9223-F04A79772F03}" type="slidenum">
              <a:rPr lang="ru-RU" sz="1600" smtClean="0"/>
              <a:pPr>
                <a:defRPr/>
              </a:pPr>
              <a:t>26</a:t>
            </a:fld>
            <a:endParaRPr lang="ru-RU" sz="16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729" y="202630"/>
            <a:ext cx="9144000" cy="490066"/>
          </a:xfrm>
        </p:spPr>
        <p:txBody>
          <a:bodyPr>
            <a:noAutofit/>
          </a:bodyPr>
          <a:lstStyle/>
          <a:p>
            <a:pPr>
              <a:lnSpc>
                <a:spcPct val="95000"/>
              </a:lnSpc>
            </a:pPr>
            <a:r>
              <a:rPr lang="ru-RU" sz="1800" dirty="0" smtClean="0">
                <a:latin typeface="Times New Roman"/>
                <a:ea typeface="Calibri"/>
                <a:cs typeface="Times New Roman"/>
              </a:rPr>
              <a:t>25. Инновационные 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экологически безопасные ресурсосберегающие технологии фитомелиоративной реконструкции и реабилитации деградированных и опустыненных  пастбищ</a:t>
            </a:r>
            <a:endParaRPr lang="ru-RU" sz="1800" dirty="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725" y="836712"/>
            <a:ext cx="8718550" cy="3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Восстановленые файлы\работа веб\184 фирменный стиль\Презентация\лого.png"/>
          <p:cNvPicPr>
            <a:picLocks noChangeAspect="1" noChangeArrowheads="1"/>
          </p:cNvPicPr>
          <p:nvPr/>
        </p:nvPicPr>
        <p:blipFill>
          <a:blip r:embed="rId3" cstate="print"/>
          <a:srcRect b="25851"/>
          <a:stretch>
            <a:fillRect/>
          </a:stretch>
        </p:blipFill>
        <p:spPr bwMode="auto">
          <a:xfrm>
            <a:off x="395536" y="6237312"/>
            <a:ext cx="360040" cy="36004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807"/>
          <a:stretch/>
        </p:blipFill>
        <p:spPr>
          <a:xfrm>
            <a:off x="4771808" y="1196752"/>
            <a:ext cx="4120671" cy="4824536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57"/>
          <a:stretch/>
        </p:blipFill>
        <p:spPr bwMode="auto">
          <a:xfrm>
            <a:off x="107504" y="1988840"/>
            <a:ext cx="4581525" cy="310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27584" y="6304002"/>
            <a:ext cx="2592288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75000"/>
                  </a:schemeClr>
                </a:solidFill>
              </a:rPr>
              <a:t>ФНЦ агроэкологии РАН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pPr>
              <a:defRPr/>
            </a:pPr>
            <a:fld id="{044E7E10-F3E3-4D4F-9223-F04A79772F03}" type="slidenum">
              <a:rPr lang="ru-RU" sz="1600" smtClean="0"/>
              <a:pPr>
                <a:defRPr/>
              </a:pPr>
              <a:t>27</a:t>
            </a:fld>
            <a:endParaRPr lang="ru-RU" sz="16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729" y="202630"/>
            <a:ext cx="9144000" cy="490066"/>
          </a:xfrm>
        </p:spPr>
        <p:txBody>
          <a:bodyPr>
            <a:noAutofit/>
          </a:bodyPr>
          <a:lstStyle/>
          <a:p>
            <a:pPr>
              <a:lnSpc>
                <a:spcPct val="95000"/>
              </a:lnSpc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26. Стоимость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мероприятий по фитомелиорации деградированных пастбищ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2000" dirty="0" smtClean="0">
                <a:latin typeface="Times New Roman"/>
                <a:ea typeface="Calibri"/>
                <a:cs typeface="Times New Roman"/>
              </a:rPr>
            </a:b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аридной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зоны (на 1 га)</a:t>
            </a:r>
            <a:endParaRPr lang="ru-RU" sz="2000" dirty="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725" y="764704"/>
            <a:ext cx="8718550" cy="3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3833866"/>
              </p:ext>
            </p:extLst>
          </p:nvPr>
        </p:nvGraphicFramePr>
        <p:xfrm>
          <a:off x="212726" y="980728"/>
          <a:ext cx="8718549" cy="564121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{0505E3EF-67EA-436B-97B2-0124C06EBD24}</a:tableStyleId>
              </a:tblPr>
              <a:tblGrid>
                <a:gridCol w="755092"/>
                <a:gridCol w="4316916"/>
                <a:gridCol w="1491767"/>
                <a:gridCol w="1160263"/>
                <a:gridCol w="994511"/>
              </a:tblGrid>
              <a:tr h="7230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РТК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Инновационная технология фитомелиоративной реконструкции и реабилитации деградированных и опустыненных пастбищ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стоимость работ (с НДС),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на оплату труда (ФОТ), тыс. руб.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Сметная трудо-емкость, чел. час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/>
                </a:tc>
              </a:tr>
              <a:tr h="4582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мелиоративно-кормовых насаждений посадкой сеянцев терескена с посевом многолетних трав в междурядьях 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10,57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0,64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5,71</a:t>
                      </a:r>
                      <a:endParaRPr lang="ru-RU" sz="13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/>
                </a:tc>
              </a:tr>
              <a:tr h="4525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мелиоративно-кормовых насаждений ленточным посевом семян терескена и многолетних трав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2,52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0,61</a:t>
                      </a:r>
                      <a:endParaRPr lang="ru-RU" sz="13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/>
                </a:tc>
              </a:tr>
              <a:tr h="2892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мелиоративно-кормовых насаждений при редком расположении барханных цепей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10,57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0,64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5,71</a:t>
                      </a:r>
                      <a:endParaRPr lang="ru-RU" sz="13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/>
                </a:tc>
              </a:tr>
              <a:tr h="4338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противодефляционных кулис и регенеративно-кормовых насаждений при частом расположении барханных цепей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7,80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3,84</a:t>
                      </a:r>
                      <a:endParaRPr lang="ru-RU" sz="13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/>
                </a:tc>
              </a:tr>
              <a:tr h="1446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Закрепление песков аэросевом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3,50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0,47</a:t>
                      </a:r>
                      <a:endParaRPr lang="ru-RU" sz="13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/>
                </a:tc>
              </a:tr>
              <a:tr h="2892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мелиоративно-кормовых насаждений на мелкобугристых песках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6,93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3,08</a:t>
                      </a:r>
                      <a:endParaRPr lang="ru-RU" sz="13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</a:tr>
              <a:tr h="4338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</a:t>
                      </a: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куртинно-колковых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насаждений из чистых культур сосны на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средне- и </a:t>
                      </a:r>
                      <a:r>
                        <a:rPr lang="ru-RU" sz="13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высокобугристых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песках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63,12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4,23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29,52</a:t>
                      </a:r>
                      <a:endParaRPr lang="ru-RU" sz="13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</a:tr>
              <a:tr h="4338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</a:t>
                      </a: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куртинно-колковых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насаждений из лиственных лесообразующих пород на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средне- и </a:t>
                      </a:r>
                      <a:r>
                        <a:rPr lang="ru-RU" sz="13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высокобугристых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песках 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30,01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2,84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19,65</a:t>
                      </a:r>
                      <a:endParaRPr lang="ru-RU" sz="13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</a:tr>
              <a:tr h="4338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долговечных лесных насаждений из лиственных пород с обработкой почвы по системе 2-летнего черного пара 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70,73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7,67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65,85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</a:tr>
              <a:tr h="4338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долговечных лесных насаждений из лиственных пород с обработкой почвы по системе 3-летнего черного пара </a:t>
                      </a:r>
                      <a:endParaRPr lang="ru-RU" sz="13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72,98</a:t>
                      </a:r>
                      <a:endParaRPr lang="ru-RU" sz="13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7,93</a:t>
                      </a:r>
                      <a:endParaRPr lang="ru-RU" sz="1300" b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67,71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</a:tr>
            </a:tbl>
          </a:graphicData>
        </a:graphic>
      </p:graphicFrame>
      <p:pic>
        <p:nvPicPr>
          <p:cNvPr id="8" name="Picture 2" descr="D:\Восстановленые файлы\работа веб\184 фирменный стиль\Презентация\лого.png"/>
          <p:cNvPicPr>
            <a:picLocks noChangeAspect="1" noChangeArrowheads="1"/>
          </p:cNvPicPr>
          <p:nvPr/>
        </p:nvPicPr>
        <p:blipFill>
          <a:blip r:embed="rId3" cstate="print"/>
          <a:srcRect b="25851"/>
          <a:stretch>
            <a:fillRect/>
          </a:stretch>
        </p:blipFill>
        <p:spPr bwMode="auto">
          <a:xfrm>
            <a:off x="395536" y="6453336"/>
            <a:ext cx="360040" cy="3600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827584" y="6526505"/>
            <a:ext cx="2592288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75000"/>
                  </a:schemeClr>
                </a:solidFill>
              </a:rPr>
              <a:t>ФНЦ агроэкологии РАН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1368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43608" y="332657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28. Первоочередные меры по борьбе с опустыниванием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908720"/>
            <a:ext cx="792088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Продолжить работы по проведению </a:t>
            </a:r>
            <a:r>
              <a:rPr lang="ru-RU" sz="1600" dirty="0" err="1" smtClean="0"/>
              <a:t>агролесомелиоративных</a:t>
            </a:r>
            <a:r>
              <a:rPr lang="ru-RU" sz="1600" dirty="0" smtClean="0"/>
              <a:t> и фитомелиоративных мероприятий </a:t>
            </a:r>
            <a:r>
              <a:rPr lang="ru-RU" sz="1600" dirty="0" smtClean="0"/>
              <a:t>на </a:t>
            </a:r>
            <a:r>
              <a:rPr lang="ru-RU" sz="1600" dirty="0" err="1" smtClean="0"/>
              <a:t>опустыненных</a:t>
            </a:r>
            <a:r>
              <a:rPr lang="ru-RU" sz="1600" dirty="0" smtClean="0"/>
              <a:t> пастбищах в </a:t>
            </a:r>
            <a:r>
              <a:rPr lang="ru-RU" sz="1600" dirty="0" smtClean="0"/>
              <a:t>рамках федеральной целевой программы «Развитие мелиорации земель сельскохозяйственного назначения России»</a:t>
            </a:r>
          </a:p>
          <a:p>
            <a:endParaRPr lang="ru-RU" sz="1600" dirty="0" smtClean="0"/>
          </a:p>
          <a:p>
            <a:r>
              <a:rPr lang="ru-RU" sz="1600" dirty="0" smtClean="0"/>
              <a:t>Восстановить работу спецподразделения Главка Черных земель МСХ РФ по </a:t>
            </a:r>
            <a:r>
              <a:rPr lang="ru-RU" sz="1600" dirty="0" err="1" smtClean="0"/>
              <a:t>фитомелиорации</a:t>
            </a:r>
            <a:r>
              <a:rPr lang="ru-RU" sz="1600" dirty="0" smtClean="0"/>
              <a:t> деградированных и </a:t>
            </a:r>
            <a:r>
              <a:rPr lang="ru-RU" sz="1600" dirty="0" err="1" smtClean="0"/>
              <a:t>опустыненных</a:t>
            </a:r>
            <a:r>
              <a:rPr lang="ru-RU" sz="1600" dirty="0" smtClean="0"/>
              <a:t> пастбищ.</a:t>
            </a:r>
          </a:p>
          <a:p>
            <a:endParaRPr lang="ru-RU" sz="1600" dirty="0" smtClean="0"/>
          </a:p>
          <a:p>
            <a:r>
              <a:rPr lang="ru-RU" sz="1600" dirty="0" smtClean="0"/>
              <a:t>Разработать вторую очередь Генеральной схемы борьбы с опустыниванием </a:t>
            </a:r>
            <a:r>
              <a:rPr lang="ru-RU" sz="1600" dirty="0" err="1" smtClean="0"/>
              <a:t>Черноземельских</a:t>
            </a:r>
            <a:r>
              <a:rPr lang="ru-RU" sz="1600" dirty="0" smtClean="0"/>
              <a:t> и </a:t>
            </a:r>
            <a:r>
              <a:rPr lang="ru-RU" sz="1600" dirty="0" err="1" smtClean="0"/>
              <a:t>Кизлярских</a:t>
            </a:r>
            <a:r>
              <a:rPr lang="ru-RU" sz="1600" dirty="0" smtClean="0"/>
              <a:t> пастбищ </a:t>
            </a:r>
          </a:p>
          <a:p>
            <a:endParaRPr lang="ru-RU" sz="1600" dirty="0" smtClean="0"/>
          </a:p>
          <a:p>
            <a:r>
              <a:rPr lang="ru-RU" sz="1600" dirty="0" smtClean="0"/>
              <a:t>Разработать мероприятия по увеличению производства семян аридных кормовых культур, сеянцев и саженцев культур-закрепителей песков в необходимых объемах для выполнения фитомелиоративных работ в регионе</a:t>
            </a:r>
          </a:p>
          <a:p>
            <a:endParaRPr lang="ru-RU" sz="1600" dirty="0" smtClean="0"/>
          </a:p>
          <a:p>
            <a:r>
              <a:rPr lang="ru-RU" sz="1600" dirty="0" smtClean="0"/>
              <a:t>Оптимизировать норму нагрузки скота на пастбища. Строго придерживаться </a:t>
            </a:r>
            <a:r>
              <a:rPr lang="ru-RU" sz="1600" dirty="0" err="1" smtClean="0"/>
              <a:t>пастбищеоборотов</a:t>
            </a:r>
            <a:r>
              <a:rPr lang="ru-RU" sz="1600" dirty="0" smtClean="0"/>
              <a:t>.</a:t>
            </a:r>
          </a:p>
          <a:p>
            <a:endParaRPr lang="ru-RU" sz="1600" dirty="0" smtClean="0"/>
          </a:p>
          <a:p>
            <a:r>
              <a:rPr lang="ru-RU" sz="1600" dirty="0" smtClean="0"/>
              <a:t>Научным учреждениям принять активное участие в разработке и внедрении мероприятий по борьбе с опустыниванием земель и совершенствованием технологий </a:t>
            </a:r>
            <a:r>
              <a:rPr lang="ru-RU" sz="1600" dirty="0" err="1" smtClean="0"/>
              <a:t>залужения</a:t>
            </a:r>
            <a:r>
              <a:rPr lang="ru-RU" sz="1600" dirty="0" smtClean="0"/>
              <a:t> деградированных пастбищ</a:t>
            </a:r>
          </a:p>
          <a:p>
            <a:endParaRPr lang="ru-RU" sz="1600" dirty="0" smtClean="0"/>
          </a:p>
          <a:p>
            <a:r>
              <a:rPr lang="ru-RU" sz="1600" dirty="0" smtClean="0"/>
              <a:t>Решить социально-экономические проблемы сельских муниципальных образований расположенных вблизи очагов опустынивания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-21\Documents\К докладу по лесомелиор ПРИКАСПИЯ\Грозный Ачикулак\DSC057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User-21\Desktop\55793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2537" y="0"/>
            <a:ext cx="2811463" cy="20923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115616" y="3717032"/>
            <a:ext cx="73070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FF00"/>
                </a:solidFill>
              </a:rPr>
              <a:t>Благодарю за внимание</a:t>
            </a:r>
            <a:endParaRPr lang="ru-RU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154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-21\Documents\К докладу по лесомелиор ПРИКАСПИЯ\Грозный Ачикулак\DSC057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4624"/>
            <a:ext cx="9144000" cy="69026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79208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 Лесонасаждения на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Бажиганских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песках из робинии лжеакации, вяза мелколистного,  лоха узколистного. Посадки 60-70 гг.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XX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века.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-21\Documents\К докладу по лесомелиор ПРИКАСПИЯ\Грозный Ачикулак\DSC056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188640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Лесонасаждения на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Терски</a:t>
            </a:r>
            <a:r>
              <a:rPr lang="ru-RU" sz="20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х</a:t>
            </a:r>
            <a:r>
              <a:rPr lang="ru-RU" sz="20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песках. Дуб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черешчатый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Посадка 1924 г.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User-21\Documents\К докладу по лесомелиор ПРИКАСПИЯ\Калмыкия опуст\Рисунок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0928"/>
            <a:ext cx="4572000" cy="4077072"/>
          </a:xfrm>
          <a:prstGeom prst="rect">
            <a:avLst/>
          </a:prstGeom>
          <a:noFill/>
        </p:spPr>
      </p:pic>
      <p:pic>
        <p:nvPicPr>
          <p:cNvPr id="4098" name="Picture 2" descr="C:\Users\User-21\Documents\К докладу по лесомелиор ПРИКАСПИЯ\Калмыкия опуст\Рисунок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52827" cy="3212976"/>
          </a:xfrm>
          <a:prstGeom prst="rect">
            <a:avLst/>
          </a:prstGeom>
          <a:noFill/>
        </p:spPr>
      </p:pic>
      <p:pic>
        <p:nvPicPr>
          <p:cNvPr id="4099" name="Picture 3" descr="C:\Users\User-21\Documents\К докладу по лесомелиор ПРИКАСПИЯ\Калмыкия опуст\Рисунок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9300" y="0"/>
            <a:ext cx="4584700" cy="3710173"/>
          </a:xfrm>
          <a:prstGeom prst="rect">
            <a:avLst/>
          </a:prstGeom>
          <a:noFill/>
        </p:spPr>
      </p:pic>
      <p:pic>
        <p:nvPicPr>
          <p:cNvPr id="4100" name="Picture 4" descr="C:\Users\User-21\Documents\К докладу по лесомелиор ПРИКАСПИЯ\Калмыкия опуст\Рисунок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8460" y="3212976"/>
            <a:ext cx="4585540" cy="364502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771800" y="18864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5. Опустынивание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5"/>
          <p:cNvSpPr txBox="1">
            <a:spLocks noChangeArrowheads="1"/>
          </p:cNvSpPr>
          <p:nvPr/>
        </p:nvSpPr>
        <p:spPr bwMode="auto">
          <a:xfrm>
            <a:off x="-36513" y="188913"/>
            <a:ext cx="37449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6. Динамика поголовья учтенного скота и площади разбитых песков на Черных  землях Калмыкии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0" y="1988840"/>
            <a:ext cx="3635896" cy="4869160"/>
            <a:chOff x="179512" y="2204864"/>
            <a:chExt cx="5256585" cy="4777871"/>
          </a:xfrm>
        </p:grpSpPr>
        <p:pic>
          <p:nvPicPr>
            <p:cNvPr id="6149" name="Рисунок 8" descr="0_70b57_28d52d9_orig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4039510"/>
              <a:ext cx="5238750" cy="294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0" name="Рисунок 9" descr="936858173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513" y="2204864"/>
              <a:ext cx="5256584" cy="2227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48" name="Рисунок 6" descr="График 1.jpg"/>
          <p:cNvPicPr>
            <a:picLocks noChangeAspect="1"/>
          </p:cNvPicPr>
          <p:nvPr/>
        </p:nvPicPr>
        <p:blipFill>
          <a:blip r:embed="rId5" cstate="print"/>
          <a:srcRect l="3069" t="1701" r="5539" b="2751"/>
          <a:stretch>
            <a:fillRect/>
          </a:stretch>
        </p:blipFill>
        <p:spPr bwMode="auto">
          <a:xfrm>
            <a:off x="3635375" y="115888"/>
            <a:ext cx="5505450" cy="676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53"/>
          <p:cNvSpPr txBox="1">
            <a:spLocks noChangeArrowheads="1"/>
          </p:cNvSpPr>
          <p:nvPr/>
        </p:nvSpPr>
        <p:spPr bwMode="auto">
          <a:xfrm>
            <a:off x="1" y="109538"/>
            <a:ext cx="435597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7. Генеральная схема по борьбе с опустыниванием Черных  земель 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Кизлярских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пастбищ, 1986 г.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6" descr="IMG_7447"/>
          <p:cNvPicPr>
            <a:picLocks noChangeAspect="1" noChangeArrowheads="1"/>
          </p:cNvPicPr>
          <p:nvPr/>
        </p:nvPicPr>
        <p:blipFill>
          <a:blip r:embed="rId2" cstate="print"/>
          <a:srcRect l="25056"/>
          <a:stretch>
            <a:fillRect/>
          </a:stretch>
        </p:blipFill>
        <p:spPr bwMode="auto">
          <a:xfrm>
            <a:off x="0" y="1196752"/>
            <a:ext cx="4355976" cy="566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Книг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0"/>
            <a:ext cx="47880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-21\Documents\К докладу по лесомелиор ПРИКАСПИЯ\Калмыкия опуст\Рисунок1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570151" cy="3429000"/>
          </a:xfrm>
          <a:prstGeom prst="rect">
            <a:avLst/>
          </a:prstGeom>
          <a:noFill/>
        </p:spPr>
      </p:pic>
      <p:pic>
        <p:nvPicPr>
          <p:cNvPr id="5123" name="Picture 3" descr="C:\Users\User-21\Documents\К докладу по лесомелиор ПРИКАСПИЯ\Калмыкия опуст\Рисунок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19475"/>
            <a:ext cx="4584700" cy="3438525"/>
          </a:xfrm>
          <a:prstGeom prst="rect">
            <a:avLst/>
          </a:prstGeom>
          <a:noFill/>
        </p:spPr>
      </p:pic>
      <p:pic>
        <p:nvPicPr>
          <p:cNvPr id="5124" name="Picture 4" descr="C:\Users\User-21\Documents\К докладу по лесомелиор ПРИКАСПИЯ\Калмыкия опуст\Рисунок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-1"/>
            <a:ext cx="4644008" cy="3428177"/>
          </a:xfrm>
          <a:prstGeom prst="rect">
            <a:avLst/>
          </a:prstGeom>
          <a:noFill/>
        </p:spPr>
      </p:pic>
      <p:pic>
        <p:nvPicPr>
          <p:cNvPr id="5125" name="Picture 5" descr="C:\Users\User-21\Documents\К докладу по лесомелиор ПРИКАСПИЯ\Калмыкия опуст\Изображение 1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5488" y="3401851"/>
            <a:ext cx="4608512" cy="345614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19672" y="0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8.Эволюция закрепленных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опустыненных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территорий в продуктивные пастбища на Черных землях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-21\Documents\К докладу по лесомелиор ПРИКАСПИЯ\IX СТЕПНОЙ СИМПОЗИУМ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51201" y="-1151200"/>
            <a:ext cx="6857999" cy="9160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906</TotalTime>
  <Words>876</Words>
  <Application>Microsoft Office PowerPoint</Application>
  <PresentationFormat>Экран (4:3)</PresentationFormat>
  <Paragraphs>218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3. Лесонасаждения на Бажиганских песках из робинии лжеакации, вяза мелколистного,  лоха узколистного. Посадки 60-70 гг. XX века.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17. Деградация земель Волгоградского Заволжья</vt:lpstr>
      <vt:lpstr>18. Деградация земель Астраханской области</vt:lpstr>
      <vt:lpstr>19. Деградация земель Республики Калмыкии, 2018 г.</vt:lpstr>
      <vt:lpstr>20. Схема основных таксономических единиц аридных пастбищ для целей фитомелиорации</vt:lpstr>
      <vt:lpstr>Слайд 22</vt:lpstr>
      <vt:lpstr>22. Инновационные экологически безопасные ресурсосберегающие технологии фитомелиоративной реконструкции и реабилитации деградированных и опустыненных  пастбищ</vt:lpstr>
      <vt:lpstr>23. Инновационные экологически безопасные ресурсосберегающие технологии фитомелиоративной реконструкции и реабилитации деградированных и опустыненных  пастбищ</vt:lpstr>
      <vt:lpstr>24. Инновационные экологически безопасные ресурсосберегающие технологии фитомелиоративной реконструкции и реабилитации деградированных и опустыненных  пастбищ</vt:lpstr>
      <vt:lpstr>25. Инновационные экологически безопасные ресурсосберегающие технологии фитомелиоративной реконструкции и реабилитации деградированных и опустыненных  пастбищ</vt:lpstr>
      <vt:lpstr>26. Стоимость мероприятий по фитомелиорации деградированных пастбищ  аридной зоны (на 1 га)</vt:lpstr>
      <vt:lpstr>Слайд 28</vt:lpstr>
      <vt:lpstr>Слайд 29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Лесонасаждения на Бажиганских песках</dc:title>
  <dc:creator>User-21</dc:creator>
  <cp:lastModifiedBy>User-21</cp:lastModifiedBy>
  <cp:revision>78</cp:revision>
  <dcterms:created xsi:type="dcterms:W3CDTF">2021-06-01T11:32:03Z</dcterms:created>
  <dcterms:modified xsi:type="dcterms:W3CDTF">2021-06-04T09:34:57Z</dcterms:modified>
</cp:coreProperties>
</file>