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9" r:id="rId2"/>
    <p:sldId id="364" r:id="rId3"/>
    <p:sldId id="315" r:id="rId4"/>
    <p:sldId id="313" r:id="rId5"/>
    <p:sldId id="415" r:id="rId6"/>
    <p:sldId id="262" r:id="rId7"/>
    <p:sldId id="308" r:id="rId8"/>
    <p:sldId id="413" r:id="rId9"/>
    <p:sldId id="256" r:id="rId10"/>
    <p:sldId id="414" r:id="rId11"/>
    <p:sldId id="311" r:id="rId12"/>
    <p:sldId id="314" r:id="rId13"/>
    <p:sldId id="260" r:id="rId14"/>
    <p:sldId id="407" r:id="rId15"/>
    <p:sldId id="411" r:id="rId16"/>
    <p:sldId id="310" r:id="rId17"/>
    <p:sldId id="410" r:id="rId18"/>
    <p:sldId id="412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2EA"/>
    <a:srgbClr val="5C82C5"/>
    <a:srgbClr val="8B2C0A"/>
    <a:srgbClr val="711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1F2A-F961-433D-AFC8-2105A7561073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2CDAA-D16F-4D09-9E73-5D0E96A9E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7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B8565-A27D-42E3-A2CC-341B1F486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8752C8-458A-42C6-BD83-B66EE1FA6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817A15-0050-4599-B4C6-B294E3BA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174BB-E4B9-481D-807E-110DAA94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BABEE-6295-43FB-AD32-52E0DA0A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5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C1572-EF2A-45B7-97A0-7CE50924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89D7C3-CB3E-4798-B684-9426FD6D0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554FC-7EA7-4138-940D-2EA2F0DC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E03677-1628-48AC-9FB7-B6B12F80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E88E76-8186-4FD9-8E5E-123DA6C2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0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66D8CA-F348-4CCA-9187-D7DA3B642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66B130-8AB3-4E05-8377-A7859348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AA37C-1ED6-4149-AB6B-97CAF762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1EBAA6-D87B-4DAF-9CB0-B67A9D8B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CE23BE-96A8-4522-965F-566C0B0F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5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B69F9-C690-4ACD-BE20-06703212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BF240-3F10-4A7F-9E8F-FE0DD4F45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94AFB-4F37-4A2D-9714-ED20792D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48FD3-EF00-4DEA-B43F-7AF31D2D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6DE263-4297-41BD-B913-2B01B9AB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5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99C97-D009-4A33-9D71-6089F677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ECC5BC-360F-4D6D-A30A-335F2DCF1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5A975-1FA7-4704-A236-8C597D3F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1410F-6501-433E-95CB-078B5FF2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96310-9155-45D8-9FAC-43793088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5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E4E2C-3C91-49FA-A61D-D2FB7DF9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3418A-530D-4A46-AAD4-DCBBC9AF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E66B75-1D66-40E1-907A-4EC38A1F7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C61086-5F9B-44B7-B09E-1D253474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CEAA32-177E-41F5-B2C8-C1F64F46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910867-F656-4641-8E16-DD0EE6ED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0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6B796-93C2-43B2-936E-A808CAA8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38073F-7F71-4FF4-BF6B-C4A9D9F7E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5F090-3AAB-4B28-AE13-54F7F100B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B1093E-9F3C-4FB8-8A08-DAC50C773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F6B3A6-7044-468F-A4FE-58E0DE1D5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DA1651-3606-4F89-B4EF-36D16CEC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1DDA85-B7DC-4511-8D44-217FCDDC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87DAC-AA5D-4DFA-A526-8870E1B0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9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7A9F9-2F4A-4626-8C6D-4B3BB95C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EC98E6-0ED1-49BE-BC2F-387F44AB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FEA7A5-423A-485C-BAC1-B39CD517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90CEF3-0E68-4D0F-AEEE-8C19884A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4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F5EF1C-39E8-4FD7-8B01-30CFD758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44BAD5-399E-4BBA-825B-A04E8A81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D2B5A4-6E6A-4037-A5AC-118A47F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4238A-B449-4D9D-9349-971ED320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B6DBC3-9ADF-4925-AB56-B57F68205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80E0AB-7842-4839-8556-D21366B99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2E98E6-8CB1-40C4-A39B-3A860F32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FB4FDA-79D4-47B6-8626-18CF3930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AB8BF7-B608-4920-B499-5A1ED346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C0E83-D8BA-46FE-9D1A-64E53F0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C384B8-8D2F-49E7-8577-FA2D392E0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21D9CD-C5C1-4015-B828-0BE8218D6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DECD1B-62A7-49F7-AC63-F69800F4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CB2D1F-AC89-4962-963F-B1112CDC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D3C92-49AF-4880-8187-AE867BC9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03FA9-88FB-4636-819A-CF8661A6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BA4671-4957-4E48-B84D-683E6FC40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E0EE9-6F52-4604-866D-7845FACD1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F802-B93F-49C3-A17C-5EFFEA70ED17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58EF5-5879-4702-95FF-EE1811DF7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B695FC-653A-44B8-A204-AB63C591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8B3A-EA3A-4D2E-90D3-728680D4F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7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tiff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DD617FB-85BD-442A-8CEF-C219922A4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585" y="337573"/>
            <a:ext cx="6974446" cy="3038556"/>
          </a:xfrm>
        </p:spPr>
        <p:txBody>
          <a:bodyPr>
            <a:normAutofit fontScale="90000"/>
          </a:bodyPr>
          <a:lstStyle/>
          <a:p>
            <a:pPr algn="l"/>
            <a:r>
              <a:rPr lang="ru-RU" sz="89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СТЕПНАЯ </a:t>
            </a:r>
            <a:br>
              <a:rPr lang="ru-RU" sz="89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9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ЕВРАЗИЯ</a:t>
            </a:r>
            <a:br>
              <a:rPr lang="ru-RU" sz="32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ОБЪЕКТ ЭКСПЕДИЦИОННЫХ </a:t>
            </a:r>
            <a:br>
              <a:rPr lang="en-US" sz="28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ГЕОГРАФИЧЕСКИХ ИССЛЕДОВАНИЙ</a:t>
            </a:r>
            <a:endParaRPr lang="ru-RU" sz="2400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3335F6C-99AA-4F1F-BB96-27B8C7EA6C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377" y="5581204"/>
            <a:ext cx="687846" cy="772518"/>
          </a:xfrm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A23D85ED-E0B3-4785-B5D0-ABDA2463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886" y="5577077"/>
            <a:ext cx="1999688" cy="6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>
            <a:extLst>
              <a:ext uri="{FF2B5EF4-FFF2-40B4-BE49-F238E27FC236}">
                <a16:creationId xmlns:a16="http://schemas.microsoft.com/office/drawing/2014/main" id="{C7C4D7D9-709D-4B61-B385-6C02EF2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810" y="5577077"/>
            <a:ext cx="928556" cy="6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2C2BA5A6-562A-4CF8-9D3C-1C12CC80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1234" y="5575862"/>
            <a:ext cx="1659737" cy="68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9">
            <a:extLst>
              <a:ext uri="{FF2B5EF4-FFF2-40B4-BE49-F238E27FC236}">
                <a16:creationId xmlns:a16="http://schemas.microsoft.com/office/drawing/2014/main" id="{EAFEAC2B-F208-4252-909E-89411915704B}"/>
              </a:ext>
            </a:extLst>
          </p:cNvPr>
          <p:cNvSpPr txBox="1">
            <a:spLocks/>
          </p:cNvSpPr>
          <p:nvPr/>
        </p:nvSpPr>
        <p:spPr>
          <a:xfrm>
            <a:off x="4555585" y="3485295"/>
            <a:ext cx="6974446" cy="316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IX</a:t>
            </a:r>
            <a:r>
              <a:rPr lang="ru-RU" sz="15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МЕЖДУНАРОДНЫЙ СТЕПНОЙ ФОРУМ РГО    07-10 ИЮНЯ 2021 ГОДА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57816C-C54A-4164-BE47-A0F0B729BE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29" y="5153553"/>
            <a:ext cx="3072463" cy="1200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E597E1-A5F7-4464-9B52-A45070E29E16}"/>
              </a:ext>
            </a:extLst>
          </p:cNvPr>
          <p:cNvSpPr txBox="1"/>
          <p:nvPr/>
        </p:nvSpPr>
        <p:spPr>
          <a:xfrm>
            <a:off x="4555585" y="3850193"/>
            <a:ext cx="65870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dirty="0" err="1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endParaRPr lang="ru-RU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АКАДЕМИК РАН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НАУЧНЫЙ РУКОВОДИТЕЛЬ ИНСТИТУТА СТЕПИ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ВИЦЕ-ПРЕЗИДЕНТ РГО</a:t>
            </a:r>
          </a:p>
          <a:p>
            <a:pPr algn="l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ПОСТОЯННОЙ ПРИРОДООХРАНИТЕЛЬНОЙ КОМИССИИ РГО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6EEED-44D0-4A5D-AB70-A9AD132B1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6" b="3086"/>
          <a:stretch/>
        </p:blipFill>
        <p:spPr>
          <a:xfrm>
            <a:off x="915185" y="501445"/>
            <a:ext cx="3079306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A48B62-5B61-4D30-9A35-000FB4856BC7}"/>
              </a:ext>
            </a:extLst>
          </p:cNvPr>
          <p:cNvSpPr/>
          <p:nvPr/>
        </p:nvSpPr>
        <p:spPr>
          <a:xfrm>
            <a:off x="-13063" y="240174"/>
            <a:ext cx="12192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2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Экспедиции Оренбургского отдела ГО СССР и НИИ охраны природы на базе Оренбургского политехнического института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86E595D-F22F-4C9C-A47C-AF99C4834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625840"/>
              </p:ext>
            </p:extLst>
          </p:nvPr>
        </p:nvGraphicFramePr>
        <p:xfrm>
          <a:off x="718874" y="1023457"/>
          <a:ext cx="10754251" cy="5518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985">
                  <a:extLst>
                    <a:ext uri="{9D8B030D-6E8A-4147-A177-3AD203B41FA5}">
                      <a16:colId xmlns:a16="http://schemas.microsoft.com/office/drawing/2014/main" val="3486674657"/>
                    </a:ext>
                  </a:extLst>
                </a:gridCol>
                <a:gridCol w="4336462">
                  <a:extLst>
                    <a:ext uri="{9D8B030D-6E8A-4147-A177-3AD203B41FA5}">
                      <a16:colId xmlns:a16="http://schemas.microsoft.com/office/drawing/2014/main" val="364040636"/>
                    </a:ext>
                  </a:extLst>
                </a:gridCol>
                <a:gridCol w="5047804">
                  <a:extLst>
                    <a:ext uri="{9D8B030D-6E8A-4147-A177-3AD203B41FA5}">
                      <a16:colId xmlns:a16="http://schemas.microsoft.com/office/drawing/2014/main" val="3484558222"/>
                    </a:ext>
                  </a:extLst>
                </a:gridCol>
              </a:tblGrid>
              <a:tr h="375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МАРШРУТ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ЭКСПЕДИЦИИ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ОСНОВНЫЕ ИТОГИ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868317"/>
                  </a:ext>
                </a:extLst>
              </a:tr>
              <a:tr h="1767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1974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811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Экспедиция по Предуралью, Общему Сырту и в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Бузулукский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бор. Выявлено около 80 памятников природы, в том числе участки будущих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госзаповедника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национального парка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Бузулукский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бор». Обследованы песчаные массивы Северного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Прикаспия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just"/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- выбор и обоснование создания первого в России степного государственного заповедника «Оренбургский»;</a:t>
                      </a:r>
                    </a:p>
                    <a:p>
                      <a:pPr algn="just"/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- создание кадастра перспективных ООПТ Оренбургской области, в который вошли более 1000 уникальных объектов природы;</a:t>
                      </a:r>
                    </a:p>
                    <a:p>
                      <a:pPr algn="just"/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оценка воздействия переброски стока рек Обского бассейна в Среднюю Азию и Казахстан, что способствовало закрытию этого мегапроекта Постановлением ЦК КПСС и Совмина СССР;</a:t>
                      </a:r>
                    </a:p>
                    <a:p>
                      <a:pPr algn="just"/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создание Межреспубликанского комитета по реке Урал (1977-1994), способствующего запрету строительства новых водохранилищ, разработке ПГС в русле реки и сохранению популяции осетровых рыб.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691661"/>
                  </a:ext>
                </a:extLst>
              </a:tr>
              <a:tr h="1259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1975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Экспедиция по Южному Уралу и Зауралью. Выявлен будущий участок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госзаповедника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«Оренбургский»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Айтуарская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степь». Обследованы степи Зауралья и Тургайской столовой страны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7" marR="64607" marT="0" marB="0" anchor="ctr"/>
                </a:tc>
                <a:extLst>
                  <a:ext uri="{0D108BD9-81ED-4DB2-BD59-A6C34878D82A}">
                    <a16:rowId xmlns:a16="http://schemas.microsoft.com/office/drawing/2014/main" val="1196158516"/>
                  </a:ext>
                </a:extLst>
              </a:tr>
              <a:tr h="751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1977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Экспедиция по трассе канала Тобольск – Амударья (от Ханты-Мансийска на р. Обь, до Нукуса на Амударье)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7" marR="64607" marT="0" marB="0" anchor="ctr"/>
                </a:tc>
                <a:extLst>
                  <a:ext uri="{0D108BD9-81ED-4DB2-BD59-A6C34878D82A}">
                    <a16:rowId xmlns:a16="http://schemas.microsoft.com/office/drawing/2014/main" val="1926626500"/>
                  </a:ext>
                </a:extLst>
              </a:tr>
              <a:tr h="54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1979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Экспедиция на Аральское море, плато Устюрт и пески Большие Барсуки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7" marR="64607" marT="0" marB="0" anchor="ctr"/>
                </a:tc>
                <a:extLst>
                  <a:ext uri="{0D108BD9-81ED-4DB2-BD59-A6C34878D82A}">
                    <a16:rowId xmlns:a16="http://schemas.microsoft.com/office/drawing/2014/main" val="1226413721"/>
                  </a:ext>
                </a:extLst>
              </a:tr>
              <a:tr h="816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5C82C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1980-1982</a:t>
                      </a:r>
                    </a:p>
                  </a:txBody>
                  <a:tcPr marL="64607" marR="64607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Водно-экологическая экспедиция по реке Урал от г. Оренбурга до Каспийского моря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607" marR="64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7" marR="64607" marT="0" marB="0" anchor="ctr"/>
                </a:tc>
                <a:extLst>
                  <a:ext uri="{0D108BD9-81ED-4DB2-BD59-A6C34878D82A}">
                    <a16:rowId xmlns:a16="http://schemas.microsoft.com/office/drawing/2014/main" val="3897837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56D686-2D58-4B92-BD5B-01CC206492BE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6475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0" y="503123"/>
            <a:ext cx="12192000" cy="76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РЕЗУЛЬТАТЫ ЭКСПЕДИЦИОННОЙ ДЕЯТЕЛЬНОСТИ </a:t>
            </a:r>
            <a:endParaRPr lang="en-US" sz="2400" b="1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ИНСТИТУТА СТЕПИ УРО РАН (1997-2020 гг.)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3594445-8BF8-4043-94FF-3889926BAD58}"/>
              </a:ext>
            </a:extLst>
          </p:cNvPr>
          <p:cNvSpPr txBox="1">
            <a:spLocks/>
          </p:cNvSpPr>
          <p:nvPr/>
        </p:nvSpPr>
        <p:spPr>
          <a:xfrm>
            <a:off x="444137" y="1038939"/>
            <a:ext cx="11035574" cy="905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AutoNum type="arabicPeriod"/>
            </a:pPr>
            <a:endParaRPr lang="ru-RU" sz="1200" dirty="0">
              <a:solidFill>
                <a:srgbClr val="5C82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DD19069-E9BB-422D-B5D5-3C22D2D33314}"/>
              </a:ext>
            </a:extLst>
          </p:cNvPr>
          <p:cNvSpPr txBox="1">
            <a:spLocks/>
          </p:cNvSpPr>
          <p:nvPr/>
        </p:nvSpPr>
        <p:spPr>
          <a:xfrm>
            <a:off x="725459" y="1538908"/>
            <a:ext cx="10754252" cy="4383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сопряженный анализ динамики природопользования и социально-экономического развития российско-казахстанского трансграничного региона;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установление эффекта повышенного ландшафтного и биологического разнообразия приграничных территорий (факторы: затухание хозяйственной деятельности от центра к периферии, исторические предпосылки, особый режим охраны, связанный с госграницей);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предложений по созданию трансграничных (межгосударственных и межрегиональных) ООПТ и экологических коридоров;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современного эколого-гидрологического состояния бассейна трансграничной реки Урал;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оптимизация пространственного развития степных и лесостепных регионов Европейской России, Урала и Западной Сибири на основе </a:t>
            </a:r>
            <a:r>
              <a:rPr lang="ru-RU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природоподобных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технологий;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ландшафтно-аналогового подхода к оптимизации степного природопользования;</a:t>
            </a:r>
          </a:p>
          <a:p>
            <a:pPr lvl="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обоснование необходимости создания единой непрерывной сети природных резерватов (ООПТ) по всему широтному поясу степной и примыкающих к ней зон. Признаки: репрезентативность, информативность, охват всех природных провинций и субъектов Российской Федерации.</a:t>
            </a:r>
          </a:p>
          <a:p>
            <a:pPr marL="0" indent="0" algn="just">
              <a:buNone/>
            </a:pPr>
            <a:endParaRPr lang="ru-RU" dirty="0">
              <a:solidFill>
                <a:srgbClr val="5C82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200" dirty="0">
              <a:solidFill>
                <a:srgbClr val="5C82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98238-48BE-4346-8C31-071A184A866A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1360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">
            <a:extLst>
              <a:ext uri="{FF2B5EF4-FFF2-40B4-BE49-F238E27FC236}">
                <a16:creationId xmlns:a16="http://schemas.microsoft.com/office/drawing/2014/main" id="{BA83BB7A-64F2-4F77-A0C5-C20985136DD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782" y="1890570"/>
            <a:ext cx="8023951" cy="45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D4A21-A0DC-4763-8C66-528CB0B7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2" y="1026046"/>
            <a:ext cx="11416936" cy="962146"/>
          </a:xfrm>
        </p:spPr>
        <p:txBody>
          <a:bodyPr>
            <a:noAutofit/>
          </a:bodyPr>
          <a:lstStyle/>
          <a:p>
            <a:pPr indent="444500" algn="just"/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 Оптимизация пространственного развития степных и лесостепных регионов Европейской России, Урала и Западной Сибири (от Крыма и Кубани до Алтая)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EF4DE92-7DDD-4488-86FA-E100FFBC74BC}"/>
              </a:ext>
            </a:extLst>
          </p:cNvPr>
          <p:cNvSpPr txBox="1">
            <a:spLocks/>
          </p:cNvSpPr>
          <p:nvPr/>
        </p:nvSpPr>
        <p:spPr>
          <a:xfrm>
            <a:off x="0" y="276222"/>
            <a:ext cx="12178937" cy="796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ЭКСПЕДИЦИОННАЯ ДЕЯТЕЛЬНОСТЬ ИНСТИТУТА СТЕПИ </a:t>
            </a:r>
            <a:r>
              <a:rPr lang="ru-RU" sz="2400" b="1" dirty="0" err="1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 </a:t>
            </a:r>
          </a:p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России (2016-2021 гг.)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C01B6-3CBA-49E2-8AAB-EBD5A8209B3C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17637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887C6-3AFD-47AD-9496-F7720A8F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892"/>
            <a:ext cx="12192000" cy="8963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ЛАНДШАФТНО-АНАЛОГОВЫЙ ПОДХОД </a:t>
            </a:r>
            <a:br>
              <a:rPr lang="en-US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ОПТИМИЗАЦИИ СТЕПНОГО ПРИРОДОПОЛЬЗОВАНИЯ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17691-6A4C-46F7-9F34-91276F4A8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80" y="1095759"/>
            <a:ext cx="5178474" cy="10384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Представления о ландшафтах-аналогах сформировались благодаря развитию сравнительного метода географических исследований, позволяющего естествоиспытателям фиксировать схожие черты природы в удаленных друг от друга регионах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60B64B2-FBEB-4B46-9F54-8C68430C83A5}"/>
              </a:ext>
            </a:extLst>
          </p:cNvPr>
          <p:cNvSpPr txBox="1">
            <a:spLocks/>
          </p:cNvSpPr>
          <p:nvPr/>
        </p:nvSpPr>
        <p:spPr>
          <a:xfrm>
            <a:off x="6451587" y="1095759"/>
            <a:ext cx="5178474" cy="1038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разработке проблем степного природопользования и стратегии сохранения природного разнообразия в регионах позволяет использовать позитивный и негативный опыт хозяйственного освоения географического пространства Степной Евразии за исторический период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CE38D8D-92A0-4D8D-AE8F-7A983F6ABB6A}"/>
              </a:ext>
            </a:extLst>
          </p:cNvPr>
          <p:cNvSpPr txBox="1">
            <a:spLocks/>
          </p:cNvSpPr>
          <p:nvPr/>
        </p:nvSpPr>
        <p:spPr>
          <a:xfrm>
            <a:off x="0" y="2164666"/>
            <a:ext cx="12192000" cy="437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ПРИМЕРЫ ЛАНДШАФТОВ-АНАЛОГОВ СТЕПНОЙ ЕВРАЗИИ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42FDE-8D92-44A2-9C11-F8D66784F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502" y="2503163"/>
            <a:ext cx="7010400" cy="415246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8CAC941-CFAC-44E9-85F7-89F92F6AAFEA}"/>
              </a:ext>
            </a:extLst>
          </p:cNvPr>
          <p:cNvGrpSpPr/>
          <p:nvPr/>
        </p:nvGrpSpPr>
        <p:grpSpPr>
          <a:xfrm>
            <a:off x="8428790" y="2570275"/>
            <a:ext cx="2474794" cy="1686764"/>
            <a:chOff x="8294566" y="2503163"/>
            <a:chExt cx="2474794" cy="168676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801B739-2E7C-4BA4-85DF-96979E8C5B7B}"/>
                </a:ext>
              </a:extLst>
            </p:cNvPr>
            <p:cNvGrpSpPr/>
            <p:nvPr/>
          </p:nvGrpSpPr>
          <p:grpSpPr>
            <a:xfrm>
              <a:off x="8399179" y="2503163"/>
              <a:ext cx="2370181" cy="1598745"/>
              <a:chOff x="8399179" y="2503163"/>
              <a:chExt cx="2370181" cy="1598745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F27F598-3CE7-40B5-B3D2-A2683095AC68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80A63-A4C4-4615-AB68-11ED7E7F2ADE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739A6B-AC27-4A01-972B-D95EA8D19FC7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23" name="Рисунок 22" descr="Изображение выглядит как трава, внешний, небо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077F96-F6ED-4E09-9522-D1E3643FB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368" r="15369"/>
            <a:stretch/>
          </p:blipFill>
          <p:spPr>
            <a:xfrm>
              <a:off x="8294566" y="2729356"/>
              <a:ext cx="2190855" cy="146057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BC9EC9-B6F2-45EF-8212-4588D9B829C5}"/>
              </a:ext>
            </a:extLst>
          </p:cNvPr>
          <p:cNvGrpSpPr/>
          <p:nvPr/>
        </p:nvGrpSpPr>
        <p:grpSpPr>
          <a:xfrm>
            <a:off x="8404241" y="4669296"/>
            <a:ext cx="2446236" cy="1746700"/>
            <a:chOff x="8832494" y="4524858"/>
            <a:chExt cx="2446236" cy="1746700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2D96514C-5A4A-4363-BF97-A118397E6448}"/>
                </a:ext>
              </a:extLst>
            </p:cNvPr>
            <p:cNvGrpSpPr/>
            <p:nvPr/>
          </p:nvGrpSpPr>
          <p:grpSpPr>
            <a:xfrm>
              <a:off x="8908549" y="4524858"/>
              <a:ext cx="2370181" cy="1598745"/>
              <a:chOff x="8399179" y="2503163"/>
              <a:chExt cx="2370181" cy="159874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3DBCD0A-FDF7-4425-B3BA-758FEB8E8368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45EF475-C0A7-46E8-91C2-EA790DBC24BB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A27959-06AB-4AA1-8094-33EB263AA56A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29" name="Рисунок 28" descr="Изображение выглядит как трава, внешний, небо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CF7E8F84-A161-4884-83A4-FE74882C7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106" t="12414" r="3661"/>
            <a:stretch/>
          </p:blipFill>
          <p:spPr>
            <a:xfrm>
              <a:off x="8832494" y="4752842"/>
              <a:ext cx="2190856" cy="151871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E20AF3-87C4-4735-AF1B-C0935CD03290}"/>
              </a:ext>
            </a:extLst>
          </p:cNvPr>
          <p:cNvGrpSpPr/>
          <p:nvPr/>
        </p:nvGrpSpPr>
        <p:grpSpPr>
          <a:xfrm>
            <a:off x="4946929" y="2556055"/>
            <a:ext cx="2474794" cy="1669540"/>
            <a:chOff x="4812705" y="2488943"/>
            <a:chExt cx="2474794" cy="166954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DD641FD2-9C75-47C3-B855-180F88B13487}"/>
                </a:ext>
              </a:extLst>
            </p:cNvPr>
            <p:cNvGrpSpPr/>
            <p:nvPr/>
          </p:nvGrpSpPr>
          <p:grpSpPr>
            <a:xfrm>
              <a:off x="4917318" y="2488943"/>
              <a:ext cx="2370181" cy="1598745"/>
              <a:chOff x="8399179" y="2503163"/>
              <a:chExt cx="2370181" cy="1598745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6948BBC-E378-4218-BAB0-1BB62CDA3149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1DBE39-C93D-4D5D-9A61-74FE793858C7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CAF666C-6347-4BDF-92E8-9C7A487A1C78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13" name="Рисунок 12" descr="Изображение выглядит как внешний, небо, трава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8FB27D2-C21C-4F06-A136-E423C4917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t="-29" r="13881" b="11861"/>
            <a:stretch/>
          </p:blipFill>
          <p:spPr>
            <a:xfrm>
              <a:off x="4812705" y="2703355"/>
              <a:ext cx="2190853" cy="145512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439146A-B93E-4752-831F-370B4BF9F4B1}"/>
              </a:ext>
            </a:extLst>
          </p:cNvPr>
          <p:cNvGrpSpPr/>
          <p:nvPr/>
        </p:nvGrpSpPr>
        <p:grpSpPr>
          <a:xfrm>
            <a:off x="4946928" y="4665091"/>
            <a:ext cx="2469719" cy="1750905"/>
            <a:chOff x="4812704" y="4597979"/>
            <a:chExt cx="2469719" cy="1750905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0E95DAD6-E376-4BEA-AF69-64FD7C454D6D}"/>
                </a:ext>
              </a:extLst>
            </p:cNvPr>
            <p:cNvGrpSpPr/>
            <p:nvPr/>
          </p:nvGrpSpPr>
          <p:grpSpPr>
            <a:xfrm>
              <a:off x="4912242" y="4597979"/>
              <a:ext cx="2370181" cy="1598745"/>
              <a:chOff x="8399179" y="2503163"/>
              <a:chExt cx="2370181" cy="1598745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27AB5F8-8CFA-426F-B5A6-7FB443BC5E66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0B78186-ED61-403F-97C0-49AF1AFFF2D8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965A739-3B55-41E5-B0C2-39A5FA27FBB2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27" name="Рисунок 26" descr="Изображение выглядит как трава, внешний, небо, скала&#10;&#10;Автоматически созданное описание">
              <a:extLst>
                <a:ext uri="{FF2B5EF4-FFF2-40B4-BE49-F238E27FC236}">
                  <a16:creationId xmlns:a16="http://schemas.microsoft.com/office/drawing/2014/main" id="{163D096F-73F8-42A5-8CBE-445C8D360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29"/>
            <a:stretch/>
          </p:blipFill>
          <p:spPr>
            <a:xfrm>
              <a:off x="4812704" y="4830169"/>
              <a:ext cx="2190854" cy="151871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3C55FC1-10DB-400D-B184-D6C48794D824}"/>
              </a:ext>
            </a:extLst>
          </p:cNvPr>
          <p:cNvGrpSpPr/>
          <p:nvPr/>
        </p:nvGrpSpPr>
        <p:grpSpPr>
          <a:xfrm>
            <a:off x="1014774" y="2559392"/>
            <a:ext cx="2431150" cy="1731987"/>
            <a:chOff x="880550" y="2492280"/>
            <a:chExt cx="2431150" cy="1731987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C3832F19-9D92-48DC-B5BC-7D53ED8BB4B9}"/>
                </a:ext>
              </a:extLst>
            </p:cNvPr>
            <p:cNvGrpSpPr/>
            <p:nvPr/>
          </p:nvGrpSpPr>
          <p:grpSpPr>
            <a:xfrm>
              <a:off x="941519" y="2492280"/>
              <a:ext cx="2370181" cy="1598745"/>
              <a:chOff x="8399179" y="2503163"/>
              <a:chExt cx="2370181" cy="1598745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A283D28-6D2B-4A86-A663-5B662CC79ED1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FA06224-F4AA-4664-978F-DD57E3BDC79D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39D3EF5-5F8E-4651-83EA-1D188633824A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25" name="Рисунок 24" descr="Изображение выглядит как трава, внешний, небо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783E84F4-12B3-4FCA-B934-E06CB6C4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50" y="2705552"/>
              <a:ext cx="2152121" cy="151871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DF4FE0E-1931-4C26-85B7-CB9C31DF17AD}"/>
              </a:ext>
            </a:extLst>
          </p:cNvPr>
          <p:cNvGrpSpPr/>
          <p:nvPr/>
        </p:nvGrpSpPr>
        <p:grpSpPr>
          <a:xfrm>
            <a:off x="1030055" y="4665091"/>
            <a:ext cx="2415869" cy="1668620"/>
            <a:chOff x="1790912" y="4750139"/>
            <a:chExt cx="2415869" cy="1668620"/>
          </a:xfrm>
        </p:grpSpPr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B6148ACA-9225-456E-8C6E-95848ED1F28D}"/>
                </a:ext>
              </a:extLst>
            </p:cNvPr>
            <p:cNvGrpSpPr/>
            <p:nvPr/>
          </p:nvGrpSpPr>
          <p:grpSpPr>
            <a:xfrm>
              <a:off x="1836600" y="4750139"/>
              <a:ext cx="2370181" cy="1598745"/>
              <a:chOff x="8399179" y="2503163"/>
              <a:chExt cx="2370181" cy="159874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E9AE419-8C05-4A42-88BF-B9F845EBDE2F}"/>
                  </a:ext>
                </a:extLst>
              </p:cNvPr>
              <p:cNvSpPr txBox="1"/>
              <p:nvPr/>
            </p:nvSpPr>
            <p:spPr>
              <a:xfrm>
                <a:off x="8578505" y="2503163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35EF585-7360-4C69-865C-67EFE99EEE6A}"/>
                  </a:ext>
                </a:extLst>
              </p:cNvPr>
              <p:cNvSpPr txBox="1"/>
              <p:nvPr/>
            </p:nvSpPr>
            <p:spPr>
              <a:xfrm>
                <a:off x="8477837" y="2578664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2A89B06-8D72-4B5F-B4BA-9A28F684809D}"/>
                  </a:ext>
                </a:extLst>
              </p:cNvPr>
              <p:cNvSpPr txBox="1"/>
              <p:nvPr/>
            </p:nvSpPr>
            <p:spPr>
              <a:xfrm>
                <a:off x="8399179" y="2647489"/>
                <a:ext cx="2190855" cy="1454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pic>
          <p:nvPicPr>
            <p:cNvPr id="15" name="Рисунок 14" descr="Изображение выглядит как трава, внешний, небо, поле&#10;&#10;Автоматически созданное описание">
              <a:extLst>
                <a:ext uri="{FF2B5EF4-FFF2-40B4-BE49-F238E27FC236}">
                  <a16:creationId xmlns:a16="http://schemas.microsoft.com/office/drawing/2014/main" id="{6AA27D9E-175F-433D-AD7C-757E2A485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0"/>
            <a:stretch/>
          </p:blipFill>
          <p:spPr>
            <a:xfrm>
              <a:off x="1790912" y="4957405"/>
              <a:ext cx="2152121" cy="1461354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4A976A1C-D69D-4CC3-83BA-805CF37C49AC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5461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6D0E0D3-A3E2-4459-B622-66E973E74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042502"/>
              </p:ext>
            </p:extLst>
          </p:nvPr>
        </p:nvGraphicFramePr>
        <p:xfrm>
          <a:off x="916078" y="865656"/>
          <a:ext cx="10694286" cy="539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2462">
                  <a:extLst>
                    <a:ext uri="{9D8B030D-6E8A-4147-A177-3AD203B41FA5}">
                      <a16:colId xmlns:a16="http://schemas.microsoft.com/office/drawing/2014/main" val="3486674657"/>
                    </a:ext>
                  </a:extLst>
                </a:gridCol>
                <a:gridCol w="8851824">
                  <a:extLst>
                    <a:ext uri="{9D8B030D-6E8A-4147-A177-3AD203B41FA5}">
                      <a16:colId xmlns:a16="http://schemas.microsoft.com/office/drawing/2014/main" val="364040636"/>
                    </a:ext>
                  </a:extLst>
                </a:gridCol>
              </a:tblGrid>
              <a:tr h="56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МАРШРУТ ЭКСПЕДИЦИИ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68317"/>
                  </a:ext>
                </a:extLst>
              </a:tr>
              <a:tr h="547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2010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Экспедиция «Возвращение лошади Пржевальского»</a:t>
                      </a:r>
                    </a:p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Монголия, Республика Казахстан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691661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2011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Венгрия, Устюрт, Западный Казахстан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626500"/>
                  </a:ext>
                </a:extLst>
              </a:tr>
              <a:tr h="505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Украина, Ростовская, Воронежская области, Венгрия, Сербия, Румыния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83782"/>
                  </a:ext>
                </a:extLst>
              </a:tr>
              <a:tr h="435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Крым, Краснодарский край, Ставропольский край, Калмыкия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337440"/>
                  </a:ext>
                </a:extLst>
              </a:tr>
              <a:tr h="392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Азербайджан, Дагестан, Калмыкия, Устюрт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224055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Казахстан, Средняя полоса России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665309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Хакасия, Тува, Мангышлак, Казахстан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249030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Забайкальский край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473001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Алтай, Восточный Казахстан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855025"/>
                  </a:ext>
                </a:extLst>
              </a:tr>
              <a:tr h="49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2020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Юг Западной Сибири, Южный Урал, Алтай, Бурятия</a:t>
                      </a:r>
                    </a:p>
                  </a:txBody>
                  <a:tcPr marL="64607" marR="646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019965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A48B62-5B61-4D30-9A35-000FB4856BC7}"/>
              </a:ext>
            </a:extLst>
          </p:cNvPr>
          <p:cNvSpPr/>
          <p:nvPr/>
        </p:nvSpPr>
        <p:spPr>
          <a:xfrm>
            <a:off x="0" y="332657"/>
            <a:ext cx="12192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СТЕПНАЯ ЭКСПЕДИЦИЯ РГО 2010-2020 гг.</a:t>
            </a:r>
            <a:endParaRPr lang="ru-RU" sz="2400" b="1" dirty="0">
              <a:solidFill>
                <a:srgbClr val="8B2C0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E62CD-C85F-49A2-890F-333B97766BA1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6165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0" y="669740"/>
            <a:ext cx="12178937" cy="45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ИЗДАНИЯ СТЕПНОЙ ЭКСПЕДИЦИИ 2012-2017</a:t>
            </a:r>
          </a:p>
        </p:txBody>
      </p:sp>
      <p:pic>
        <p:nvPicPr>
          <p:cNvPr id="6" name="Picture 4" descr="C:\Documents and Settings\Александр\Рабочий стол\СТЕПНОЙ МИР МАКЕТ\logo_RGO копия.tif">
            <a:extLst>
              <a:ext uri="{FF2B5EF4-FFF2-40B4-BE49-F238E27FC236}">
                <a16:creationId xmlns:a16="http://schemas.microsoft.com/office/drawing/2014/main" id="{48237FCD-4A1E-47EE-9A31-39E945FD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800" y="443854"/>
            <a:ext cx="1208016" cy="90518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AC269-8D09-484C-9989-4CE1DFBC12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50" y="277151"/>
            <a:ext cx="1208015" cy="1206723"/>
          </a:xfrm>
          <a:prstGeom prst="rect">
            <a:avLst/>
          </a:prstGeom>
        </p:spPr>
      </p:pic>
      <p:pic>
        <p:nvPicPr>
          <p:cNvPr id="1030" name="Picture 6" descr="http://orensteppe.org/ckfinder/userfiles/images/mono_2014_003.jpg">
            <a:extLst>
              <a:ext uri="{FF2B5EF4-FFF2-40B4-BE49-F238E27FC236}">
                <a16:creationId xmlns:a16="http://schemas.microsoft.com/office/drawing/2014/main" id="{18DAA33C-2EDF-4FAB-BD79-833817D29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59" y="1634996"/>
            <a:ext cx="3823765" cy="462319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B11D2-EB4F-4E2A-8217-BFC0BF2871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424" y="1634996"/>
            <a:ext cx="3296249" cy="46231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3B9480-38EB-44E0-AA25-0786C45AE3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39" b="5564"/>
          <a:stretch/>
        </p:blipFill>
        <p:spPr>
          <a:xfrm>
            <a:off x="8331073" y="1644935"/>
            <a:ext cx="3137810" cy="21617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8A4005-D889-48D3-9968-3A2C645A70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43" y="3946591"/>
            <a:ext cx="1610140" cy="23118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45F5E0-EDC2-472D-A0D8-D272334244B7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5688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0" y="318782"/>
            <a:ext cx="12192000" cy="45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КАРТИНЫ ПРИРОДЫ СТЕПНОЙ ЕВРАЗИИ</a:t>
            </a:r>
          </a:p>
        </p:txBody>
      </p:sp>
      <p:pic>
        <p:nvPicPr>
          <p:cNvPr id="7" name="Рисунок 6" descr="Изображение выглядит как текст, трава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1CB6949D-3FF7-42D2-BE62-144FFAE443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0" y="4195337"/>
            <a:ext cx="3334549" cy="22045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небо, внешний, гора&#10;&#10;Автоматически созданное описание">
            <a:extLst>
              <a:ext uri="{FF2B5EF4-FFF2-40B4-BE49-F238E27FC236}">
                <a16:creationId xmlns:a16="http://schemas.microsoft.com/office/drawing/2014/main" id="{BBFAB913-F555-475A-9D23-54EECDC102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795" y="4195337"/>
            <a:ext cx="3314002" cy="21909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трава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E1F93E2-BF25-4E68-B64E-8F8062DC6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278" y="4195337"/>
            <a:ext cx="3340432" cy="21909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1AE6A9-9116-4349-B44E-9EFD942727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0" y="946336"/>
            <a:ext cx="4091358" cy="3007744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E57AE1CD-C213-4A8F-A0A0-34A185E92301}"/>
              </a:ext>
            </a:extLst>
          </p:cNvPr>
          <p:cNvSpPr txBox="1">
            <a:spLocks/>
          </p:cNvSpPr>
          <p:nvPr/>
        </p:nvSpPr>
        <p:spPr>
          <a:xfrm>
            <a:off x="4994785" y="3010627"/>
            <a:ext cx="6484925" cy="823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А.А. Картины природы Степной Евразии. Том 3: От Иртыша до Амура / А.А.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– М.; Оренбург: Институт степи ОФИЦ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РАН; РГО, 2020. 168 с. </a:t>
            </a:r>
          </a:p>
          <a:p>
            <a:pPr marL="0" indent="0" algn="just">
              <a:buNone/>
            </a:pPr>
            <a:r>
              <a:rPr lang="ru-RU" sz="9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Третий том иллюстрированной монографии «Картины природы Степной Евразии» посвящен уникальным ландшафтам предгорных и межгорных степей и лесостепей Внутренней Евразии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900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Прииртышья</a:t>
            </a:r>
            <a:r>
              <a:rPr lang="ru-RU" sz="9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Алтая на западе до Забайкалья и верховьев Амура на востоке. 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58E33A49-1A5A-4340-BA81-014396AFE79D}"/>
              </a:ext>
            </a:extLst>
          </p:cNvPr>
          <p:cNvSpPr txBox="1">
            <a:spLocks/>
          </p:cNvSpPr>
          <p:nvPr/>
        </p:nvSpPr>
        <p:spPr>
          <a:xfrm>
            <a:off x="4994784" y="2095335"/>
            <a:ext cx="6484926" cy="823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А.А. Картины природы Степной Евразии. Том 2: От Урала до Иртыша / А.А.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М.; Оренбург: Институт степи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РАН; РГО, 2019. 184 с. </a:t>
            </a:r>
          </a:p>
          <a:p>
            <a:pPr marL="0" indent="0" algn="just">
              <a:buNone/>
            </a:pPr>
            <a:r>
              <a:rPr lang="ru-RU" sz="9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Второй том иллюстрированной монографии «Картины природы Степной Евразии» посвящен эталонам природы и уникальным ландшафтам степной и полупустынной зон Республики Казахстан. 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3594445-8BF8-4043-94FF-3889926BAD58}"/>
              </a:ext>
            </a:extLst>
          </p:cNvPr>
          <p:cNvSpPr txBox="1">
            <a:spLocks/>
          </p:cNvSpPr>
          <p:nvPr/>
        </p:nvSpPr>
        <p:spPr>
          <a:xfrm>
            <a:off x="4994783" y="1038939"/>
            <a:ext cx="6484927" cy="905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А.А. Картины природы Степной Евразии. Том 1: От предгорий Альп до Южного Урала / А.А.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Чибилёв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– М.; Оренбург: Институт степи </a:t>
            </a:r>
            <a:r>
              <a:rPr lang="ru-RU" sz="1200" dirty="0" err="1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12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РАН; РГО, 2018. 172 с.</a:t>
            </a:r>
          </a:p>
          <a:p>
            <a:pPr marL="0" indent="0" algn="just">
              <a:buNone/>
            </a:pPr>
            <a:r>
              <a:rPr lang="ru-RU" sz="9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Иллюстрированная монография посвящена эталонам природы европейской части Степной Евразии. При этом рассматриваются ландшафты не только собственно степной зоны, но и примыкающие и генетически тесно связанные с ней пустынные степи (полупустыни) и лесостепь.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D7F6E-E038-4509-BDE4-C86A7868F03B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2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0" y="621633"/>
            <a:ext cx="12192000" cy="45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ИТОГИ СТЕПНОЙ ЭКСПЕДИЦИИ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3594445-8BF8-4043-94FF-3889926BAD58}"/>
              </a:ext>
            </a:extLst>
          </p:cNvPr>
          <p:cNvSpPr txBox="1">
            <a:spLocks/>
          </p:cNvSpPr>
          <p:nvPr/>
        </p:nvSpPr>
        <p:spPr>
          <a:xfrm>
            <a:off x="507242" y="1470018"/>
            <a:ext cx="11035574" cy="5538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Получена возможность реально применить сравнительный метод географии, введенный Александром фон Гумбольдтом более 200 лет назад. Стало возможным визуально сравнивать однородные ландшафты трансконтинентального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мегарегиона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удаленные друг от друга.</a:t>
            </a:r>
          </a:p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Выявлены десятки ландшафтов-аналогов, связанных общностью происхождения.</a:t>
            </a:r>
          </a:p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Получены сравнительные представления об эффективности (и неэффективности) подходов к территориальной охране природного разнообразия в разных странах.</a:t>
            </a:r>
          </a:p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Найдены неопровержимые доказательства естественно-исторического единства Степной Евразии, которое проявилось в топонимике, способах хозяйствования, культуре народов, населяющих этот удивительный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мегарегион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Установлено, что невозможно провести какую-либо достоверную границу между европейскими и азиатскими степями ни по Уралу, ни по Алтаю, потому что элементы т.н. европейских ландшафтов 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биоты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проникают далеко на восток, а азиатских далеко на запад.</a:t>
            </a:r>
          </a:p>
          <a:p>
            <a:pPr marL="457200" indent="-457200" algn="just">
              <a:buClr>
                <a:srgbClr val="8B2C0A"/>
              </a:buClr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Подтверждено, что все оседлые и даже полукочевые народы, населяющие Степную Евразию, развиваются и существуют многие тысячелетия не изолированно, а тесно взаимодействуя друг с другом, что подтверждает сохранившееся археологическое наследие, например, элементы сакральных сооружений в виде курганов, степных некрополей в виде каменной городьбы, многочисленных исторических валов разной протяженности.</a:t>
            </a:r>
          </a:p>
          <a:p>
            <a:pPr marL="457200" lvl="0" indent="-457200" algn="just">
              <a:buClr>
                <a:srgbClr val="8B2C0A"/>
              </a:buClr>
              <a:buAutoNum type="arabicPeriod"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архива экспедиции создана передвижная фотовыставка «Картины Природы Степной Евразии».</a:t>
            </a:r>
          </a:p>
          <a:p>
            <a:pPr algn="just">
              <a:buAutoNum type="arabicPeriod"/>
            </a:pPr>
            <a:endParaRPr lang="ru-RU" sz="1200" dirty="0">
              <a:solidFill>
                <a:srgbClr val="5C82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:\Documents and Settings\Александр\Рабочий стол\СТЕПНОЙ МИР МАКЕТ\logo_RGO копия.tif">
            <a:extLst>
              <a:ext uri="{FF2B5EF4-FFF2-40B4-BE49-F238E27FC236}">
                <a16:creationId xmlns:a16="http://schemas.microsoft.com/office/drawing/2014/main" id="{48237FCD-4A1E-47EE-9A31-39E945FD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3445" y="471019"/>
            <a:ext cx="1208016" cy="90518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AC269-8D09-484C-9989-4CE1DFBC12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153" y="169476"/>
            <a:ext cx="1208015" cy="1206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826C1A-3B39-4297-BCF4-7C0D0EEB9D9D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1062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98D85-C559-4BD2-BADE-AD100F5A1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300" y="828803"/>
            <a:ext cx="7699375" cy="922499"/>
          </a:xfrm>
        </p:spPr>
        <p:txBody>
          <a:bodyPr>
            <a:noAutofit/>
          </a:bodyPr>
          <a:lstStyle/>
          <a:p>
            <a:r>
              <a:rPr lang="ru-RU" sz="2800" dirty="0"/>
              <a:t>«Природа раскрывает свои тайны и свою красоту только перед тем, кто способен понимать их».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00FF0B4-0265-487A-B934-9029C7BA3382}"/>
              </a:ext>
            </a:extLst>
          </p:cNvPr>
          <p:cNvSpPr txBox="1">
            <a:spLocks/>
          </p:cNvSpPr>
          <p:nvPr/>
        </p:nvSpPr>
        <p:spPr>
          <a:xfrm>
            <a:off x="3685478" y="2526272"/>
            <a:ext cx="7931021" cy="1575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/>
              <a:t>«… обширное пространство Российской Империи требует совместных трудов большого числа наблюдателей… Это – дело ученых учреждений, непрерывно обновляющихся, и в которых старые силы постоянно сменяются новыми, – дело академий, университетов, разных ученых обществ»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0DB8E0-7300-4A7E-8434-22C0BDE6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1323" y="826586"/>
            <a:ext cx="2688337" cy="35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5F84FD8-C147-4539-A776-EB31FB071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23" y="4495449"/>
            <a:ext cx="2688338" cy="10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Гумбольдт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1769-1859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C360EFE-8BEA-4578-A954-9C022235DF15}"/>
              </a:ext>
            </a:extLst>
          </p:cNvPr>
          <p:cNvSpPr txBox="1">
            <a:spLocks/>
          </p:cNvSpPr>
          <p:nvPr/>
        </p:nvSpPr>
        <p:spPr>
          <a:xfrm>
            <a:off x="1243671" y="5400840"/>
            <a:ext cx="10257004" cy="45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4214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6"/>
          <p:cNvSpPr>
            <a:spLocks noGrp="1"/>
          </p:cNvSpPr>
          <p:nvPr>
            <p:ph type="body" sz="half" idx="2"/>
          </p:nvPr>
        </p:nvSpPr>
        <p:spPr>
          <a:xfrm>
            <a:off x="5055325" y="509451"/>
            <a:ext cx="6479177" cy="5925782"/>
          </a:xfrm>
        </p:spPr>
        <p:txBody>
          <a:bodyPr>
            <a:normAutofit fontScale="92500"/>
          </a:bodyPr>
          <a:lstStyle/>
          <a:p>
            <a:pPr indent="358775" algn="just"/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«Чтобы реставрировать степь, по возможности, в её первобытном виде; </a:t>
            </a:r>
          </a:p>
          <a:p>
            <a:pPr indent="358775" algn="just"/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чтобы воочию убедится в том могущественном влиянии, какое может оказывать девственный травяной покров на жизнь и количество грунтовых и поверхностных вод; </a:t>
            </a:r>
          </a:p>
          <a:p>
            <a:pPr indent="358775" algn="just"/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чтобы не дать возможность окончательно </a:t>
            </a:r>
            <a:r>
              <a:rPr lang="ru-RU" altLang="ru-RU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обестравить</a:t>
            </a:r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наши степи (как обезлесили лесостепную Россию); чтобы сохранить этот оригинальный степной мир потомству; </a:t>
            </a:r>
          </a:p>
          <a:p>
            <a:pPr indent="358775" algn="just"/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чтобы спасти его для науки (а частью и практики); </a:t>
            </a:r>
          </a:p>
          <a:p>
            <a:pPr indent="358775" algn="just"/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чтобы не дать безвозвратно погибнуть в борьбе с человеком целому ряду </a:t>
            </a:r>
            <a:r>
              <a:rPr lang="ru-RU" altLang="ru-RU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характернейших</a:t>
            </a:r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степных, растительных и животных форм – государству следовало бы заповедать... на юге России больший или меньший участок девственной степи и представить его в исключительное пользование первобытных степных обитателей, каковы вышеупомянутые, ныне вымирающие, организмы. </a:t>
            </a:r>
          </a:p>
          <a:p>
            <a:pPr indent="358775" algn="just"/>
            <a:r>
              <a:rPr lang="ru-RU" alt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И, если на таком участке будет устроена постоянная научная станция..., то нет сомнения, затраты..., сопряженные с устройством такой заповедной дачи и станции, быстро окупятся, и при том сторицею»</a:t>
            </a:r>
            <a:r>
              <a:rPr lang="ru-RU" alt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alt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244" name="Прямоугольник 8"/>
          <p:cNvSpPr>
            <a:spLocks noChangeArrowheads="1"/>
          </p:cNvSpPr>
          <p:nvPr/>
        </p:nvSpPr>
        <p:spPr bwMode="auto">
          <a:xfrm>
            <a:off x="760316" y="5190006"/>
            <a:ext cx="37026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В.В. Докучаев</a:t>
            </a:r>
          </a:p>
          <a:p>
            <a:pPr algn="ctr">
              <a:defRPr/>
            </a:pPr>
            <a:r>
              <a:rPr lang="ru-RU" altLang="ru-RU" sz="24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(1848-1904)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77" y="552411"/>
            <a:ext cx="3813867" cy="4670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07C778-BBF1-4893-80F5-B8564BEFC70C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D84B-2BFA-443D-BC3F-574CCAED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96" y="606600"/>
            <a:ext cx="10515600" cy="31414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ИСТОРИЧЕСКИЕ ПРЕДПОСЫЛКИ ОРГАНИЗАЦИИ ИНСТИТУТА СТЕПИ </a:t>
            </a:r>
            <a:r>
              <a:rPr lang="ru-RU" sz="2200" b="1" dirty="0" err="1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</a:t>
            </a:r>
            <a:r>
              <a:rPr lang="ru-RU" sz="22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РАН</a:t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4EA3465-F6F1-4FA3-B1D8-C4A71E22F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94191"/>
              </p:ext>
            </p:extLst>
          </p:nvPr>
        </p:nvGraphicFramePr>
        <p:xfrm>
          <a:off x="738230" y="834894"/>
          <a:ext cx="10972800" cy="13521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2072661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74629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0865805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4526869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2583556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52968151"/>
                    </a:ext>
                  </a:extLst>
                </a:gridCol>
              </a:tblGrid>
              <a:tr h="35093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1734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1737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1734-1777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1741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1755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1759</a:t>
                      </a:r>
                    </a:p>
                  </a:txBody>
                  <a:tcPr marL="86840" marR="86840" marT="43419" marB="43419" anchor="ctr"/>
                </a:tc>
                <a:extLst>
                  <a:ext uri="{0D108BD9-81ED-4DB2-BD59-A6C34878D82A}">
                    <a16:rowId xmlns:a16="http://schemas.microsoft.com/office/drawing/2014/main" val="668617372"/>
                  </a:ext>
                </a:extLst>
              </a:tr>
              <a:tr h="9671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«ОРЕНБУРГСКОЙ ЭКСПЕДИЦИИ» И.К.КИРИЛОВА </a:t>
                      </a:r>
                    </a:p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(1965-1737)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НАЧАЛЬНИКОМ ОРЕНБУРГСКОЙ КОМИССИИ НАЗНАЧЕН В.Н.ТАТИЩЕВ </a:t>
                      </a:r>
                    </a:p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(1686-1750)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ГОДЫ СЛУЖБЫ В ОРЕНБУРГСКОМ КРАЕ П.И.РЫЧКОВА </a:t>
                      </a:r>
                    </a:p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(1712-1777) 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В ОРЕНБУРГЕ ГЕОГРАФИЧЕСКОГО ДЕПАРТАМЕНТА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СОСТАВЛЕНИЕ АТЛАСА ОРЕНБУРГСКОЙ ГУБЕРНИИ И «ТОПОГРАФИИ ОРЕНБУРГСКОЙ»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ИЗБРАНИЕ П.И.РЫЧКОВА ПЕРВЫМ ЧЛЕНОМ-КОРРЕСПОНДЕНТОМ АКАДЕМИИ НАУК</a:t>
                      </a:r>
                    </a:p>
                  </a:txBody>
                  <a:tcPr marL="86840" marR="86840" marT="43419" marB="43419"/>
                </a:tc>
                <a:extLst>
                  <a:ext uri="{0D108BD9-81ED-4DB2-BD59-A6C34878D82A}">
                    <a16:rowId xmlns:a16="http://schemas.microsoft.com/office/drawing/2014/main" val="1637084501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C64CCC9-8848-44D4-B168-58E647F10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461967"/>
              </p:ext>
            </p:extLst>
          </p:nvPr>
        </p:nvGraphicFramePr>
        <p:xfrm>
          <a:off x="738230" y="2277717"/>
          <a:ext cx="10972800" cy="21219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2072661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74629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0865805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4526869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2583556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52968151"/>
                    </a:ext>
                  </a:extLst>
                </a:gridCol>
              </a:tblGrid>
              <a:tr h="389163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1768-1774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1776-1777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1840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1867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1918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1941-1950</a:t>
                      </a:r>
                    </a:p>
                  </a:txBody>
                  <a:tcPr marL="86840" marR="86840" marT="43419" marB="43419" anchor="ctr"/>
                </a:tc>
                <a:extLst>
                  <a:ext uri="{0D108BD9-81ED-4DB2-BD59-A6C34878D82A}">
                    <a16:rowId xmlns:a16="http://schemas.microsoft.com/office/drawing/2014/main" val="668617372"/>
                  </a:ext>
                </a:extLst>
              </a:tr>
              <a:tr h="16714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РАБОТА ТРЕХ ОРЕНБУРГСКИХ ОТРЯДОВ АКАДЕМИЧЕСКОЙ ЭКСПЕДИЦИИ ПОД РУКОВОДСТВОМ П.С.ПАЛЛАСА, П.И.ЛЕПЕХИНА, И.П.ФАЛЬКА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СОСТАВЛЕНИЕ «ЛЕКСИКОНА, ИЛИ ГЕОГРАФИЧЕСКОГО СЛОВАРЯ ОРЕНБУРГСКОЙ ГУБЕРНИИ» П.И.РЫЧКОВА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ИЗДАНИЕ В ОРЕНБУРГЕ КНИГИ Э.А.ЭВЕРСМАННА (1794-1860) «ЕСТЕСТВЕННАЯ ИСТОРИЯ ОРЕНБУРГСКОЙ ГУБЕРНИИ»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УЧРЕЖДЕНИЕ ОРЕНБУРГСКОГО ОТДЕЛА ИМПЕРАТОРСКОГО РУССКОГО ГЕОГРАФИЧЕСКОГО ОБЩЕСТВА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ИЗДАНИЕ В ОРЕНБУРГЕ КНИГИ С.С.НЕУСТРУЕВА (1874-1928) «ЕСТЕСТВЕННЫЕ РАЙОНЫ ОРЕНБУРГСКОЙ ГУБЕРНИИ»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ГОДЫ РАБОТЫ В ОРЕНБУРГЕ Ф.Н.МИЛЬКОВА (1918-1996), ИЗДАНИЕ КНИГИ «ЧКАЛОВСКИЕ СТЕПИ» (1974)</a:t>
                      </a:r>
                    </a:p>
                  </a:txBody>
                  <a:tcPr marL="86840" marR="86840" marT="43419" marB="43419"/>
                </a:tc>
                <a:extLst>
                  <a:ext uri="{0D108BD9-81ED-4DB2-BD59-A6C34878D82A}">
                    <a16:rowId xmlns:a16="http://schemas.microsoft.com/office/drawing/2014/main" val="163708450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3A3E46A-E2AD-47B1-9894-15ACC298F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7408"/>
              </p:ext>
            </p:extLst>
          </p:nvPr>
        </p:nvGraphicFramePr>
        <p:xfrm>
          <a:off x="738230" y="4496077"/>
          <a:ext cx="10972800" cy="22665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2072661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74629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0865805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4526869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2583556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52968151"/>
                    </a:ext>
                  </a:extLst>
                </a:gridCol>
              </a:tblGrid>
              <a:tr h="35093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1972-1986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1972-1982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1987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1989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1990</a:t>
                      </a:r>
                    </a:p>
                  </a:txBody>
                  <a:tcPr marL="86840" marR="86840" marT="43419" marB="43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1996</a:t>
                      </a:r>
                    </a:p>
                  </a:txBody>
                  <a:tcPr marL="86840" marR="86840" marT="43419" marB="43419" anchor="ctr"/>
                </a:tc>
                <a:extLst>
                  <a:ext uri="{0D108BD9-81ED-4DB2-BD59-A6C34878D82A}">
                    <a16:rowId xmlns:a16="http://schemas.microsoft.com/office/drawing/2014/main" val="668617372"/>
                  </a:ext>
                </a:extLst>
              </a:tr>
              <a:tr h="184748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ГОДЫ РАБОТЫ В ОРЕНБУРГЕ ЧЛЕНА-КОРРЕСПОНДЕНТА </a:t>
                      </a:r>
                    </a:p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 СССР А.С.ХОМЕНТОВСКОГО (1908-1986)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В ОРЕНБУРГЕ ОБЩЕСТВЕННОГО НИИ ОХРАНЫ ПРИРОДЫ И РАЦИОНАЛЬНОГО ИСПОЛЬЗОВАНИЯ ПРИРОДНЫХ РЕСУРСОВ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В ОРЕНБУРГЕ 1-ой АКАДЕМИЧЕСКОЙ ЛАБОРАТОРИИ ГЕОГРАФИЧЕСКОГО ПРОФИЛЯ – ЛАБОРАТОРИИ ЛАНДШАФТНОЙ ЭКОЛОГИИ </a:t>
                      </a:r>
                      <a:r>
                        <a:rPr lang="ru-RU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ИЭРиЖ</a:t>
                      </a:r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УрО</a:t>
                      </a:r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РАН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ГОСУДАРСТВЕННОГО ЗАПОВЕДНИКА «ОРЕНБУРГСКИЙ»</a:t>
                      </a:r>
                    </a:p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 4 СТЕПНЫМИ УЧАСТКАМИ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ОРЕНБУРГСКОГО ОТДЕЛА СТЕПНОГО ПРИРОДОПОЛЬЗОВА-НИЯ </a:t>
                      </a:r>
                      <a:r>
                        <a:rPr lang="ru-RU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ИЭРиЖ</a:t>
                      </a:r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УрО</a:t>
                      </a:r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РАН</a:t>
                      </a:r>
                    </a:p>
                  </a:txBody>
                  <a:tcPr marL="86840" marR="86840" marT="43419" marB="434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ИНСТИТУТА СТЕПИ УРАЛЬСКОГО ОТДЕЛЕНИЯ РОССИЙСКОЙ АКАДЕМИИ НАУК</a:t>
                      </a:r>
                    </a:p>
                  </a:txBody>
                  <a:tcPr marL="86840" marR="86840" marT="43419" marB="43419"/>
                </a:tc>
                <a:extLst>
                  <a:ext uri="{0D108BD9-81ED-4DB2-BD59-A6C34878D82A}">
                    <a16:rowId xmlns:a16="http://schemas.microsoft.com/office/drawing/2014/main" val="16370845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37CCB3F-75D0-40C4-8693-87F1FC1FBC8D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03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Срочные дела_3_11_2020\Российская Федерация. Административная карта. 09-2015.jpg">
            <a:extLst>
              <a:ext uri="{FF2B5EF4-FFF2-40B4-BE49-F238E27FC236}">
                <a16:creationId xmlns:a16="http://schemas.microsoft.com/office/drawing/2014/main" id="{E837CD99-6244-48B8-A3AE-CEF1910BEE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776" y="989471"/>
            <a:ext cx="8983630" cy="57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3ADFDB-0D4D-4762-BE03-C29D3993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780"/>
            <a:ext cx="12178937" cy="99134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ГЕОГРАФИЯ УЧАСТНИКОВ СТЕПНЫХ ФОРУМОВ 1997-2018 ГГ. В Г.ОРЕНБУРГЕ. </a:t>
            </a:r>
            <a:br>
              <a:rPr lang="ru-RU" sz="20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СТЕПЕВЕДЧЕСКИЕ ЦЕНТРЫ РОССИИ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D436F-866B-452F-AB14-9CC9ED23939C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7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3ADFDB-0D4D-4762-BE03-C29D3993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25"/>
            <a:ext cx="12178937" cy="99134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ЗАРУБЕЖНЫЕ УЧАСТНИКИ СТЕПНОГО ФОРУМА</a:t>
            </a:r>
            <a:br>
              <a:rPr lang="ru-RU" sz="20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1997-2018 гг.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D436F-866B-452F-AB14-9CC9ED23939C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3936F29-6D26-473F-B994-AEC5A53BD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40284"/>
              </p:ext>
            </p:extLst>
          </p:nvPr>
        </p:nvGraphicFramePr>
        <p:xfrm>
          <a:off x="1115174" y="1257872"/>
          <a:ext cx="9961651" cy="5144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443">
                  <a:extLst>
                    <a:ext uri="{9D8B030D-6E8A-4147-A177-3AD203B41FA5}">
                      <a16:colId xmlns:a16="http://schemas.microsoft.com/office/drawing/2014/main" val="3492187015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868203427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2541929240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1707392311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194741878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487085802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359837985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4069271149"/>
                    </a:ext>
                  </a:extLst>
                </a:gridCol>
                <a:gridCol w="840763">
                  <a:extLst>
                    <a:ext uri="{9D8B030D-6E8A-4147-A177-3AD203B41FA5}">
                      <a16:colId xmlns:a16="http://schemas.microsoft.com/office/drawing/2014/main" val="236296852"/>
                    </a:ext>
                  </a:extLst>
                </a:gridCol>
                <a:gridCol w="1012104">
                  <a:extLst>
                    <a:ext uri="{9D8B030D-6E8A-4147-A177-3AD203B41FA5}">
                      <a16:colId xmlns:a16="http://schemas.microsoft.com/office/drawing/2014/main" val="2088363807"/>
                    </a:ext>
                  </a:extLst>
                </a:gridCol>
              </a:tblGrid>
              <a:tr h="381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1997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2006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2009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2068385097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Казахстан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305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541670950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Украина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210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4103347504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Польша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644688945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Монголия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829216185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Германия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331926286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Венгрия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318435856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Австрия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833193621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Франция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913525407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Чехия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813051500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Беларусь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716541176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Италия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000407007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Литва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704804605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Армения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856606669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Нидерланды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42779411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Молдова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4017770479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Кыргызстан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2590009890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Болгария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4210652940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Израиль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214174058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США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206779632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Дания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147507473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Сербия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3707273444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Иран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1513993540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Азербайджан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7650955"/>
                  </a:ext>
                </a:extLst>
              </a:tr>
              <a:tr h="19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Швейцария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1673" marR="61673" marT="0" marB="0" anchor="ctr"/>
                </a:tc>
                <a:extLst>
                  <a:ext uri="{0D108BD9-81ED-4DB2-BD59-A6C34878D82A}">
                    <a16:rowId xmlns:a16="http://schemas.microsoft.com/office/drawing/2014/main" val="2105734138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РОССИЯ </a:t>
                      </a: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3021</a:t>
                      </a:r>
                    </a:p>
                  </a:txBody>
                  <a:tcPr marL="61673" marR="6167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043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5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BA7849-0500-4CEC-91CF-9998081BA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581" y="3851534"/>
            <a:ext cx="1545827" cy="453409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Степной бюллетень (с 1998 года, более 40 выпусков)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0" y="251670"/>
            <a:ext cx="12192000" cy="45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ТРУДЫ СООБЩЕСТВА СТЕПЕВЕДОВ РОССИИ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60B4E4-2CB9-4566-AA27-2C63734C18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616" y="1075954"/>
            <a:ext cx="1848660" cy="270609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A570940-05B6-49D2-9845-790B388360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754" y="820651"/>
            <a:ext cx="1631112" cy="234191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62F5F8-6278-4120-A6E2-B2FCE15AAF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073" y="4719274"/>
            <a:ext cx="1244302" cy="174212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D5DAD4-2ACC-45DA-88ED-BAB43BDCF8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07" y="4719274"/>
            <a:ext cx="1244303" cy="174213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E6EAECA-E0C2-4F5C-B4E7-77D80762F8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8" y="4727516"/>
            <a:ext cx="1244303" cy="174213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FDF9C91-C612-4F71-8885-9CCEAC7FA5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03" y="4719273"/>
            <a:ext cx="1244303" cy="174213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CF927F7-D0E2-49C3-83C6-F0BB963286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868" y="4727516"/>
            <a:ext cx="1238415" cy="173388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19F3C67-CCF9-4A89-99C4-87FBB6A326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245" y="4735758"/>
            <a:ext cx="1238416" cy="17338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EEE66B7-7991-439F-BB0D-A8627AE415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622" y="4735758"/>
            <a:ext cx="1244301" cy="174212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0A1D93-F771-4085-B79D-8A271F01E20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000" y="4727516"/>
            <a:ext cx="1238415" cy="17338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490F62C-5978-40E3-8D2A-C77FFBECCF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07" y="856265"/>
            <a:ext cx="2627158" cy="37365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8737E23-32E9-46DF-92FA-8DF242DBAC1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035" y="826916"/>
            <a:ext cx="1660165" cy="23483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656528-8C7E-4DE3-A7EF-CE66BB61720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963" y="3334537"/>
            <a:ext cx="827860" cy="12670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E8F2B-5C22-4C0A-8C57-38A0F8A90E9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017" y="3334537"/>
            <a:ext cx="894713" cy="12670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1E9040-9016-42E6-8A60-4BD778E15DC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272" y="829106"/>
            <a:ext cx="1608285" cy="23483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E9F536-F28F-416E-8444-E6A6030B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520" y="3327137"/>
            <a:ext cx="894713" cy="12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5B858A-F5D4-4C84-BA11-1005E992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361" y="3340839"/>
            <a:ext cx="892963" cy="12653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текст, визит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479C2F1-A18E-4229-9065-33E091D2E07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7" y="820651"/>
            <a:ext cx="798888" cy="11371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21E3C1-EF2F-49F7-BA6F-CF4FA496323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853" y="2038136"/>
            <a:ext cx="784562" cy="11371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90E260-C953-4429-9A07-70BF144AC3B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598" y="3333266"/>
            <a:ext cx="916421" cy="1265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077A1F-5936-437B-A126-D96D5845B0A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293" y="3333267"/>
            <a:ext cx="949122" cy="1265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F1E1FF-9A97-45B5-8418-6E3276322E34}"/>
              </a:ext>
            </a:extLst>
          </p:cNvPr>
          <p:cNvSpPr txBox="1"/>
          <p:nvPr/>
        </p:nvSpPr>
        <p:spPr>
          <a:xfrm>
            <a:off x="11232859" y="6421071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3517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10F1CF8-FD92-4811-9BFB-E25696B73F34}"/>
              </a:ext>
            </a:extLst>
          </p:cNvPr>
          <p:cNvSpPr txBox="1">
            <a:spLocks/>
          </p:cNvSpPr>
          <p:nvPr/>
        </p:nvSpPr>
        <p:spPr>
          <a:xfrm>
            <a:off x="0" y="335560"/>
            <a:ext cx="12192000" cy="808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90">
              <a:defRPr/>
            </a:pPr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СИМПОЗИУМ «СТЕПИ СЕВЕРНОЙ ЕВРАЗИИ»</a:t>
            </a:r>
          </a:p>
          <a:p>
            <a:pPr algn="ctr" defTabSz="914290">
              <a:defRPr/>
            </a:pPr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СТЕПНОЙ ФОРУМ РГО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9E69E3E-4BC9-449E-A187-3719E25B22E1}"/>
              </a:ext>
            </a:extLst>
          </p:cNvPr>
          <p:cNvGrpSpPr/>
          <p:nvPr/>
        </p:nvGrpSpPr>
        <p:grpSpPr>
          <a:xfrm>
            <a:off x="5457185" y="1459330"/>
            <a:ext cx="6319868" cy="5038841"/>
            <a:chOff x="5378528" y="1321682"/>
            <a:chExt cx="6319868" cy="5038841"/>
          </a:xfrm>
        </p:grpSpPr>
        <p:pic>
          <p:nvPicPr>
            <p:cNvPr id="30726" name="Picture 2" descr="G:\SGC-Com-1\Новая папка\001\DSC_0038.JPG">
              <a:extLst>
                <a:ext uri="{FF2B5EF4-FFF2-40B4-BE49-F238E27FC236}">
                  <a16:creationId xmlns:a16="http://schemas.microsoft.com/office/drawing/2014/main" id="{E30F26E9-8D23-458F-B13D-65DD02E1E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799" y="3932719"/>
              <a:ext cx="1323960" cy="20743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:\SGC-Com-1\Новая папка\001\DSC_0038.JPG">
              <a:extLst>
                <a:ext uri="{FF2B5EF4-FFF2-40B4-BE49-F238E27FC236}">
                  <a16:creationId xmlns:a16="http://schemas.microsoft.com/office/drawing/2014/main" id="{E2EFD1F5-CFE8-46EF-AE75-4AE146C7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799" y="1340276"/>
              <a:ext cx="1320401" cy="20360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 descr="Изображение выглядит как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FFEA5E24-CC98-4CB4-8D46-D073E5045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2634" y="1321682"/>
              <a:ext cx="1229966" cy="204533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3FB8AE-7947-4770-A18A-495D6B91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989" y="3932719"/>
              <a:ext cx="1414467" cy="2074391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,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13967B42-A1F7-4A41-975C-61B656933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4959" y="3932719"/>
              <a:ext cx="1140395" cy="2074391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C7D2B020-F6EE-4373-810B-508BEC40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592" y="1321682"/>
              <a:ext cx="1365259" cy="2045337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текст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id="{2BC4B61B-D57F-4DF2-B6A8-4B8AA8E81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0755" y="1340276"/>
              <a:ext cx="1393502" cy="203604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8" name="Рисунок 27" descr="Изображение выглядит как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2E4D7D48-F2A1-4365-9990-DA8157D2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0857" y="3932719"/>
              <a:ext cx="1481743" cy="2074391"/>
            </a:xfrm>
            <a:prstGeom prst="rect">
              <a:avLst/>
            </a:prstGeom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C90D249-2608-41B9-945C-5162039B0206}"/>
                </a:ext>
              </a:extLst>
            </p:cNvPr>
            <p:cNvSpPr/>
            <p:nvPr/>
          </p:nvSpPr>
          <p:spPr>
            <a:xfrm>
              <a:off x="5424324" y="3413919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1997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29F9634B-2686-4582-8188-D210E6D31D7F}"/>
                </a:ext>
              </a:extLst>
            </p:cNvPr>
            <p:cNvSpPr/>
            <p:nvPr/>
          </p:nvSpPr>
          <p:spPr>
            <a:xfrm>
              <a:off x="7065706" y="3413919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2000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FE2FAF6F-0F00-4166-BB03-6FF99F05555A}"/>
                </a:ext>
              </a:extLst>
            </p:cNvPr>
            <p:cNvSpPr/>
            <p:nvPr/>
          </p:nvSpPr>
          <p:spPr>
            <a:xfrm>
              <a:off x="8767291" y="3415644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2003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AAECABB-695F-46BB-8293-2494810AC362}"/>
                </a:ext>
              </a:extLst>
            </p:cNvPr>
            <p:cNvSpPr/>
            <p:nvPr/>
          </p:nvSpPr>
          <p:spPr>
            <a:xfrm>
              <a:off x="10263455" y="3425550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2006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1C290A8F-3B1A-4808-86E1-114E5F530E9B}"/>
                </a:ext>
              </a:extLst>
            </p:cNvPr>
            <p:cNvSpPr/>
            <p:nvPr/>
          </p:nvSpPr>
          <p:spPr>
            <a:xfrm>
              <a:off x="5378528" y="6021969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2009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6EC4794-9176-4424-9A5F-340E61B2614C}"/>
                </a:ext>
              </a:extLst>
            </p:cNvPr>
            <p:cNvSpPr/>
            <p:nvPr/>
          </p:nvSpPr>
          <p:spPr>
            <a:xfrm>
              <a:off x="6966438" y="6021969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2012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9ABC7134-CE0D-4E1C-9153-3583B9582821}"/>
                </a:ext>
              </a:extLst>
            </p:cNvPr>
            <p:cNvSpPr/>
            <p:nvPr/>
          </p:nvSpPr>
          <p:spPr>
            <a:xfrm>
              <a:off x="8585425" y="6021969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2015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583521A-3CF6-4557-BAA9-106272716158}"/>
                </a:ext>
              </a:extLst>
            </p:cNvPr>
            <p:cNvSpPr/>
            <p:nvPr/>
          </p:nvSpPr>
          <p:spPr>
            <a:xfrm>
              <a:off x="10194257" y="6016942"/>
              <a:ext cx="14349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90">
                <a:defRPr/>
              </a:pPr>
              <a:r>
                <a:rPr lang="ru-RU" sz="1600" dirty="0">
                  <a:solidFill>
                    <a:srgbClr val="5C82C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2018</a:t>
              </a: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8151A7-770A-4914-8939-F394DB93B11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1" y="1340272"/>
            <a:ext cx="4624286" cy="302673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FF0648F9-E9AF-4352-9E4B-7EEFE9EC7D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82" b="20982"/>
          <a:stretch/>
        </p:blipFill>
        <p:spPr>
          <a:xfrm>
            <a:off x="566896" y="4624978"/>
            <a:ext cx="4614786" cy="1785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6D0CCF-E046-4078-86EA-BA4873A3A8FD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E5541A-8DC9-4DBD-8980-48D6FDF81005}"/>
              </a:ext>
            </a:extLst>
          </p:cNvPr>
          <p:cNvSpPr txBox="1">
            <a:spLocks/>
          </p:cNvSpPr>
          <p:nvPr/>
        </p:nvSpPr>
        <p:spPr>
          <a:xfrm>
            <a:off x="13063" y="234892"/>
            <a:ext cx="12178937" cy="1009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ЕДИНАЯ НЕПРЕРЫВНАЯ СЕТЬ ООПТ – </a:t>
            </a:r>
          </a:p>
          <a:p>
            <a:pPr algn="ctr"/>
            <a:r>
              <a:rPr lang="ru-RU" sz="24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основа ландшафтно-экологического каркаса Степной Евразии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3594445-8BF8-4043-94FF-3889926BAD58}"/>
              </a:ext>
            </a:extLst>
          </p:cNvPr>
          <p:cNvSpPr txBox="1">
            <a:spLocks/>
          </p:cNvSpPr>
          <p:nvPr/>
        </p:nvSpPr>
        <p:spPr>
          <a:xfrm>
            <a:off x="511101" y="2268306"/>
            <a:ext cx="11035574" cy="3696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во-первых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сохранение в полной неприкосновенности эталонов первозданных ландшафтов;</a:t>
            </a:r>
          </a:p>
          <a:p>
            <a:pPr lvl="0" algn="just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в-третьих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выполнение ими роли лабораторий в природе для разработки научных основ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природоподобных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технологий;</a:t>
            </a:r>
          </a:p>
          <a:p>
            <a:pPr lvl="0" algn="just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во-вторых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сохранение биологического разнообразия (хотя эту функцию могут исполнять различные формы ООПТ, в т.ч. ботанические сады и парки живой природы);</a:t>
            </a:r>
          </a:p>
          <a:p>
            <a:pPr lvl="0" algn="just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в-четвертых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для постоянного мониторинга биотических и абиотических индикаторов глобальных природных и антропогенных изменений, в том числе, процессов опустынивания, актуальных для всей Внутренней Евразии;</a:t>
            </a:r>
          </a:p>
          <a:p>
            <a:pPr lvl="0" algn="just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в-пятых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обращаю внимание, только, в-пятых, развитие познавательного туризма на специально созданных для этого ОПТ со строгими ограничениями.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A882D-304D-45C9-A767-06A32F4684AF}"/>
              </a:ext>
            </a:extLst>
          </p:cNvPr>
          <p:cNvSpPr txBox="1"/>
          <p:nvPr/>
        </p:nvSpPr>
        <p:spPr>
          <a:xfrm>
            <a:off x="6532" y="1571911"/>
            <a:ext cx="121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5C82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ФУНКЦИОНАЛЬНЫЕ ЗАДАЧИ (ПО ПРИОРИТЕТАМ):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96C1F-E18A-4A3A-B00C-7A954498B14E}"/>
              </a:ext>
            </a:extLst>
          </p:cNvPr>
          <p:cNvSpPr txBox="1"/>
          <p:nvPr/>
        </p:nvSpPr>
        <p:spPr>
          <a:xfrm>
            <a:off x="11232859" y="6348549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6571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Портрет.jpg">
            <a:extLst>
              <a:ext uri="{FF2B5EF4-FFF2-40B4-BE49-F238E27FC236}">
                <a16:creationId xmlns:a16="http://schemas.microsoft.com/office/drawing/2014/main" id="{49743554-F021-4D66-A75E-E740DCD4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9046"/>
            <a:ext cx="2624526" cy="3579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1ECF3-10B6-4A87-9C80-5B494CD34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58" y="469045"/>
            <a:ext cx="3534896" cy="364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ХОМЕНТОВСКИЙ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1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СТЕПАНОВИЧ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ru-RU" sz="300" b="1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400" dirty="0">
                <a:solidFill>
                  <a:srgbClr val="8B2C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(1908-1986)</a:t>
            </a:r>
            <a:endParaRPr lang="ru-RU" sz="1600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ru-RU" sz="400" dirty="0">
              <a:solidFill>
                <a:srgbClr val="8B2C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sz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ЧЛЕН-КОРРЕСПОНДЕНТ АН СССР</a:t>
            </a: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ЛАУРЕАТ ГОСУДАРСТВЕННОЙ ПРЕМИИ СССР </a:t>
            </a: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ДОКТОР ГЕОЛОГО-МИНЕРАЛОГИЧЕСКИХ НАУК </a:t>
            </a: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ПРОФЕССОР</a:t>
            </a: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Заведующий кафедрой инженерной геологии, геодезии Оренбургского политехнического университета (1972-1982)</a:t>
            </a:r>
          </a:p>
          <a:p>
            <a:pPr indent="-342900" algn="r" eaLnBrk="0" hangingPunct="0">
              <a:lnSpc>
                <a:spcPct val="90000"/>
              </a:lnSpc>
              <a:spcBef>
                <a:spcPts val="0"/>
              </a:spcBef>
              <a:defRPr/>
            </a:pPr>
            <a:endParaRPr lang="ru-RU" sz="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200" dirty="0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1200" b="0" i="0" dirty="0">
                <a:solidFill>
                  <a:srgbClr val="2021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иректор Оренбургского НИИ охраны и рационального использования природных ресурсов (1975-1982)</a:t>
            </a:r>
          </a:p>
          <a:p>
            <a:pPr algn="r"/>
            <a:endParaRPr lang="ru-RU" sz="400" b="0" i="0" dirty="0">
              <a:solidFill>
                <a:srgbClr val="20212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200" b="0" i="0" dirty="0">
                <a:solidFill>
                  <a:srgbClr val="2021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Оренбургского отдела Географического общества СССР (1976-1986)</a:t>
            </a:r>
            <a:endParaRPr lang="ru-RU" sz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текст, знак, табличка&#10;&#10;Автоматически созданное описание">
            <a:extLst>
              <a:ext uri="{FF2B5EF4-FFF2-40B4-BE49-F238E27FC236}">
                <a16:creationId xmlns:a16="http://schemas.microsoft.com/office/drawing/2014/main" id="{323D6DD6-979D-4785-BA58-FB9FD4448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" r="3508"/>
          <a:stretch/>
        </p:blipFill>
        <p:spPr>
          <a:xfrm>
            <a:off x="539552" y="4251600"/>
            <a:ext cx="1852206" cy="217913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внешний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45B5DE9A-70DA-4AEB-87B1-4D22A3A32B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762" y="4251599"/>
            <a:ext cx="1637167" cy="218227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внешни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75662CD-A85F-486E-A149-D90F5A037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4" t="-265" r="1769" b="2382"/>
          <a:stretch/>
        </p:blipFill>
        <p:spPr>
          <a:xfrm>
            <a:off x="4556933" y="4245818"/>
            <a:ext cx="2113810" cy="218492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ABA8233-4AD7-4A9F-976A-D1FA0C326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43"/>
          <a:stretch/>
        </p:blipFill>
        <p:spPr bwMode="auto">
          <a:xfrm>
            <a:off x="7071085" y="469045"/>
            <a:ext cx="4581363" cy="274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00A6A6B-2869-4540-A8BD-5DA51219A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1" t="1360" r="621" b="453"/>
          <a:stretch/>
        </p:blipFill>
        <p:spPr bwMode="auto">
          <a:xfrm>
            <a:off x="7067864" y="3429000"/>
            <a:ext cx="4584584" cy="30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3AC57-04AF-41D1-B7CB-8CDE706C851E}"/>
              </a:ext>
            </a:extLst>
          </p:cNvPr>
          <p:cNvSpPr txBox="1"/>
          <p:nvPr/>
        </p:nvSpPr>
        <p:spPr>
          <a:xfrm>
            <a:off x="11232859" y="6430738"/>
            <a:ext cx="9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425658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1881</Words>
  <Application>Microsoft Office PowerPoint</Application>
  <PresentationFormat>Широкоэкранный</PresentationFormat>
  <Paragraphs>326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Тема Office</vt:lpstr>
      <vt:lpstr>СТЕПНАЯ  ЕВРАЗИЯ КАК ОБЪЕКТ ЭКСПЕДИЦИОННЫХ  ГЕОГРАФИЧЕСКИХ ИССЛЕДОВАНИЙ</vt:lpstr>
      <vt:lpstr>Презентация PowerPoint</vt:lpstr>
      <vt:lpstr>ИСТОРИЧЕСКИЕ ПРЕДПОСЫЛКИ ОРГАНИЗАЦИИ ИНСТИТУТА СТЕПИ УрО РАН </vt:lpstr>
      <vt:lpstr>ГЕОГРАФИЯ УЧАСТНИКОВ СТЕПНЫХ ФОРУМОВ 1997-2018 ГГ. В Г.ОРЕНБУРГЕ.  ОСНОВНЫЕ СТЕПЕВЕДЧЕСКИЕ ЦЕНТРЫ РОССИИ</vt:lpstr>
      <vt:lpstr>ЗАРУБЕЖНЫЕ УЧАСТНИКИ СТЕПНОГО ФОРУМА 1997-2018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 Оптимизация пространственного развития степных и лесостепных регионов Европейской России, Урала и Западной Сибири (от Крыма и Кубани до Алтая).</vt:lpstr>
      <vt:lpstr>ЛАНДШАФТНО-АНАЛОГОВЫЙ ПОДХОД  К ОПТИМИЗАЦИИ СТЕПНОГО ПРИРОДОПОЛЬЗОВАНИЯ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«Природа раскрывает свои тайны и свою красоту только перед тем, кто способен понимать их».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Вельмовский</dc:creator>
  <cp:lastModifiedBy>Вельмовская Татьяна</cp:lastModifiedBy>
  <cp:revision>126</cp:revision>
  <cp:lastPrinted>2021-06-07T07:20:20Z</cp:lastPrinted>
  <dcterms:created xsi:type="dcterms:W3CDTF">2021-06-03T06:44:56Z</dcterms:created>
  <dcterms:modified xsi:type="dcterms:W3CDTF">2021-06-07T12:58:38Z</dcterms:modified>
</cp:coreProperties>
</file>